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8" r:id="rId3"/>
    <p:sldId id="259" r:id="rId4"/>
    <p:sldId id="264" r:id="rId5"/>
    <p:sldId id="260" r:id="rId6"/>
    <p:sldId id="265" r:id="rId7"/>
    <p:sldId id="266" r:id="rId8"/>
    <p:sldId id="267" r:id="rId9"/>
    <p:sldId id="270" r:id="rId10"/>
    <p:sldId id="268" r:id="rId11"/>
    <p:sldId id="271" r:id="rId12"/>
    <p:sldId id="273" r:id="rId13"/>
    <p:sldId id="272" r:id="rId14"/>
    <p:sldId id="275" r:id="rId15"/>
    <p:sldId id="274" r:id="rId16"/>
    <p:sldId id="276" r:id="rId17"/>
    <p:sldId id="277" r:id="rId18"/>
    <p:sldId id="278" r:id="rId19"/>
    <p:sldId id="279" r:id="rId20"/>
    <p:sldId id="280" r:id="rId21"/>
    <p:sldId id="281" r:id="rId22"/>
    <p:sldId id="261" r:id="rId23"/>
    <p:sldId id="262" r:id="rId24"/>
    <p:sldId id="263" r:id="rId25"/>
  </p:sldIdLst>
  <p:sldSz cx="9144000" cy="5143500" type="screen16x9"/>
  <p:notesSz cx="6858000" cy="9144000"/>
  <p:embeddedFontLst>
    <p:embeddedFont>
      <p:font typeface="Rubik" panose="020B0604020202020204" charset="-79"/>
      <p:regular r:id="rId27"/>
      <p:bold r:id="rId28"/>
      <p:italic r:id="rId29"/>
      <p:boldItalic r:id="rId30"/>
    </p:embeddedFont>
    <p:embeddedFont>
      <p:font typeface="Rubik Light" panose="020B0604020202020204" charset="-79"/>
      <p:regular r:id="rId31"/>
      <p:bold r:id="rId32"/>
      <p:italic r:id="rId33"/>
      <p:boldItalic r:id="rId34"/>
    </p:embeddedFont>
    <p:embeddedFont>
      <p:font typeface="Rubik Medium" panose="020B0604020202020204" charset="-79"/>
      <p:regular r:id="rId35"/>
      <p:bold r:id="rId36"/>
      <p:italic r:id="rId37"/>
      <p:boldItalic r:id="rId38"/>
    </p:embeddedFont>
    <p:embeddedFont>
      <p:font typeface="Rubik SemiBold" panose="020B0604020202020204" charset="-79"/>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6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5" autoAdjust="0"/>
    <p:restoredTop sz="93002" autoAdjust="0"/>
  </p:normalViewPr>
  <p:slideViewPr>
    <p:cSldViewPr snapToGrid="0">
      <p:cViewPr varScale="1">
        <p:scale>
          <a:sx n="84" d="100"/>
          <a:sy n="84"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424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415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141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530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95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902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200da5092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200da5092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52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44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2655c8f53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2655c8f53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200da5092a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200da5092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200da5092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200da5092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03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3109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00da5092a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00da5092a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963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hyperlink" Target="https://github.com/novazi/Rakamin-IDX-DataEngineer/tree/main" TargetMode="Externa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hyperlink" Target="https://drive.google.com/drive/folders/159nsLfLiMhJ0957m_hsq249bpRDvSgab?usp=sharing"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1104816"/>
            <a:ext cx="6961073" cy="147729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lvl="0"/>
            <a:r>
              <a:rPr lang="en-US" sz="2800" b="1" dirty="0" err="1">
                <a:solidFill>
                  <a:schemeClr val="lt1"/>
                </a:solidFill>
                <a:latin typeface="Rubik"/>
                <a:ea typeface="Rubik"/>
                <a:cs typeface="Rubik"/>
                <a:sym typeface="Rubik"/>
              </a:rPr>
              <a:t>Membuat</a:t>
            </a:r>
            <a:r>
              <a:rPr lang="en-US" sz="2800" b="1" dirty="0">
                <a:solidFill>
                  <a:schemeClr val="lt1"/>
                </a:solidFill>
                <a:latin typeface="Rubik"/>
                <a:ea typeface="Rubik"/>
                <a:cs typeface="Rubik"/>
                <a:sym typeface="Rubik"/>
              </a:rPr>
              <a:t> Data Warehouse untuk </a:t>
            </a:r>
          </a:p>
          <a:p>
            <a:pPr lvl="0"/>
            <a:r>
              <a:rPr lang="en-US" sz="2800" b="1" dirty="0" err="1">
                <a:solidFill>
                  <a:schemeClr val="lt1"/>
                </a:solidFill>
                <a:latin typeface="Rubik"/>
                <a:ea typeface="Rubik"/>
                <a:cs typeface="Rubik"/>
                <a:sym typeface="Rubik"/>
              </a:rPr>
              <a:t>kebutuhan</a:t>
            </a:r>
            <a:r>
              <a:rPr lang="en-US" sz="2800" b="1" dirty="0">
                <a:solidFill>
                  <a:schemeClr val="lt1"/>
                </a:solidFill>
                <a:latin typeface="Rubik"/>
                <a:ea typeface="Rubik"/>
                <a:cs typeface="Rubik"/>
                <a:sym typeface="Rubik"/>
              </a:rPr>
              <a:t> salah </a:t>
            </a:r>
            <a:r>
              <a:rPr lang="en-US" sz="2800" b="1" dirty="0" err="1">
                <a:solidFill>
                  <a:schemeClr val="lt1"/>
                </a:solidFill>
                <a:latin typeface="Rubik"/>
                <a:ea typeface="Rubik"/>
                <a:cs typeface="Rubik"/>
                <a:sym typeface="Rubik"/>
              </a:rPr>
              <a:t>satu</a:t>
            </a:r>
            <a:r>
              <a:rPr lang="en-US" sz="2800" b="1" dirty="0">
                <a:solidFill>
                  <a:schemeClr val="lt1"/>
                </a:solidFill>
                <a:latin typeface="Rubik"/>
                <a:ea typeface="Rubik"/>
                <a:cs typeface="Rubik"/>
                <a:sym typeface="Rubik"/>
              </a:rPr>
              <a:t> client ID/X </a:t>
            </a:r>
          </a:p>
          <a:p>
            <a:pPr lvl="0"/>
            <a:r>
              <a:rPr lang="en-US" sz="2800" b="1" dirty="0">
                <a:solidFill>
                  <a:schemeClr val="lt1"/>
                </a:solidFill>
                <a:latin typeface="Rubik"/>
                <a:ea typeface="Rubik"/>
                <a:cs typeface="Rubik"/>
                <a:sym typeface="Rubik"/>
              </a:rPr>
              <a:t>Partners</a:t>
            </a:r>
            <a:endParaRPr sz="2800" dirty="0">
              <a:solidFill>
                <a:schemeClr val="lt1"/>
              </a:solidFill>
              <a:latin typeface="Rubik"/>
              <a:ea typeface="Rubik"/>
              <a:cs typeface="Rubik"/>
              <a:sym typeface="Rubik"/>
            </a:endParaRPr>
          </a:p>
        </p:txBody>
      </p:sp>
      <p:sp>
        <p:nvSpPr>
          <p:cNvPr id="57" name="Google Shape;57;p13"/>
          <p:cNvSpPr txBox="1"/>
          <p:nvPr/>
        </p:nvSpPr>
        <p:spPr>
          <a:xfrm>
            <a:off x="517900" y="2520700"/>
            <a:ext cx="4392000" cy="569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lt1"/>
                </a:solidFill>
                <a:latin typeface="Rubik SemiBold"/>
                <a:ea typeface="Rubik SemiBold"/>
                <a:cs typeface="Rubik SemiBold"/>
                <a:sym typeface="Rubik SemiBold"/>
              </a:rPr>
              <a:t>Data Engineer</a:t>
            </a:r>
            <a:endParaRPr sz="2500" dirty="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US" sz="2000" dirty="0">
                <a:solidFill>
                  <a:schemeClr val="lt1"/>
                </a:solidFill>
                <a:latin typeface="Rubik Light"/>
                <a:ea typeface="Rubik Light"/>
                <a:cs typeface="Rubik Light"/>
                <a:sym typeface="Rubik Light"/>
              </a:rPr>
              <a:t>Nova Zidane Ibrahim</a:t>
            </a:r>
            <a:endParaRPr sz="2000" dirty="0">
              <a:solidFill>
                <a:schemeClr val="lt1"/>
              </a:solidFill>
              <a:latin typeface="Rubik Light"/>
              <a:ea typeface="Rubik Light"/>
              <a:cs typeface="Rubik Light"/>
              <a:sym typeface="Rubik Light"/>
            </a:endParaRPr>
          </a:p>
        </p:txBody>
      </p:sp>
      <p:pic>
        <p:nvPicPr>
          <p:cNvPr id="5" name="Picture 4">
            <a:extLst>
              <a:ext uri="{FF2B5EF4-FFF2-40B4-BE49-F238E27FC236}">
                <a16:creationId xmlns:a16="http://schemas.microsoft.com/office/drawing/2014/main" id="{995BAB54-37ED-45EE-8BFE-EEAC9F4655FF}"/>
              </a:ext>
            </a:extLst>
          </p:cNvPr>
          <p:cNvPicPr>
            <a:picLocks noChangeAspect="1"/>
          </p:cNvPicPr>
          <p:nvPr/>
        </p:nvPicPr>
        <p:blipFill>
          <a:blip r:embed="rId5"/>
          <a:stretch>
            <a:fillRect/>
          </a:stretch>
        </p:blipFill>
        <p:spPr>
          <a:xfrm>
            <a:off x="2308009" y="311494"/>
            <a:ext cx="1581631" cy="3684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499" y="185625"/>
            <a:ext cx="7110167"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US" sz="2400" b="1" dirty="0">
                <a:latin typeface="Rubik"/>
                <a:ea typeface="Rubik"/>
                <a:cs typeface="Rubik"/>
                <a:sym typeface="Rubik"/>
              </a:rPr>
              <a:t>2. Create Dimension Tables and Fact Table (1)</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1039471" y="3860800"/>
            <a:ext cx="1173212" cy="830966"/>
          </a:xfrm>
          <a:prstGeom prst="rect">
            <a:avLst/>
          </a:prstGeom>
          <a:noFill/>
          <a:ln>
            <a:noFill/>
          </a:ln>
        </p:spPr>
        <p:txBody>
          <a:bodyPr spcFirstLastPara="1" wrap="square" lIns="91425" tIns="91425" rIns="91425" bIns="91425" anchor="t" anchorCtr="0">
            <a:spAutoFit/>
          </a:bodyPr>
          <a:lstStyle/>
          <a:p>
            <a:pPr lvl="0" algn="ctr"/>
            <a:r>
              <a:rPr lang="en-US" dirty="0" err="1">
                <a:latin typeface="Rubik"/>
                <a:ea typeface="Rubik"/>
                <a:cs typeface="Rubik"/>
                <a:sym typeface="Rubik"/>
              </a:rPr>
              <a:t>Tabel</a:t>
            </a:r>
            <a:r>
              <a:rPr lang="en-US" dirty="0">
                <a:latin typeface="Rubik"/>
                <a:ea typeface="Rubik"/>
                <a:cs typeface="Rubik"/>
                <a:sym typeface="Rubik"/>
              </a:rPr>
              <a:t> Dimension Customer</a:t>
            </a:r>
            <a:endParaRPr dirty="0">
              <a:latin typeface="Rubik"/>
              <a:ea typeface="Rubik"/>
              <a:cs typeface="Rubik"/>
              <a:sym typeface="Rubik"/>
            </a:endParaRPr>
          </a:p>
        </p:txBody>
      </p:sp>
      <p:sp>
        <p:nvSpPr>
          <p:cNvPr id="3" name="Rectangle 2">
            <a:extLst>
              <a:ext uri="{FF2B5EF4-FFF2-40B4-BE49-F238E27FC236}">
                <a16:creationId xmlns:a16="http://schemas.microsoft.com/office/drawing/2014/main" id="{AFFB95CC-7D08-4696-AE1B-5AA8853C9814}"/>
              </a:ext>
            </a:extLst>
          </p:cNvPr>
          <p:cNvSpPr/>
          <p:nvPr/>
        </p:nvSpPr>
        <p:spPr>
          <a:xfrm>
            <a:off x="701744" y="726925"/>
            <a:ext cx="3219471" cy="523220"/>
          </a:xfrm>
          <a:prstGeom prst="rect">
            <a:avLst/>
          </a:prstGeom>
        </p:spPr>
        <p:txBody>
          <a:bodyPr wrap="none">
            <a:spAutoFit/>
          </a:bodyPr>
          <a:lstStyle/>
          <a:p>
            <a:pPr marL="271463" indent="-271463">
              <a:buAutoNum type="alphaLcPeriod"/>
            </a:pPr>
            <a:r>
              <a:rPr lang="en-US" b="1" dirty="0" err="1">
                <a:latin typeface="Rubik"/>
                <a:ea typeface="Rubik"/>
                <a:cs typeface="Rubik"/>
                <a:sym typeface="Rubik"/>
              </a:rPr>
              <a:t>Membuat</a:t>
            </a:r>
            <a:r>
              <a:rPr lang="en-US" b="1" dirty="0">
                <a:latin typeface="Rubik"/>
                <a:ea typeface="Rubik"/>
                <a:cs typeface="Rubik"/>
                <a:sym typeface="Rubik"/>
              </a:rPr>
              <a:t> Database Warehouse</a:t>
            </a:r>
          </a:p>
          <a:p>
            <a:pPr marL="271463"/>
            <a:r>
              <a:rPr lang="en-US" b="1" dirty="0" err="1">
                <a:latin typeface="Rubik"/>
                <a:ea typeface="Rubik"/>
                <a:cs typeface="Rubik"/>
                <a:sym typeface="Rubik"/>
              </a:rPr>
              <a:t>DWH_Project</a:t>
            </a:r>
            <a:endParaRPr lang="en-US" b="1" dirty="0"/>
          </a:p>
        </p:txBody>
      </p:sp>
      <p:pic>
        <p:nvPicPr>
          <p:cNvPr id="4" name="Picture 3">
            <a:extLst>
              <a:ext uri="{FF2B5EF4-FFF2-40B4-BE49-F238E27FC236}">
                <a16:creationId xmlns:a16="http://schemas.microsoft.com/office/drawing/2014/main" id="{4DB9F3E5-0192-4A9A-ACEE-D031219E2C42}"/>
              </a:ext>
            </a:extLst>
          </p:cNvPr>
          <p:cNvPicPr>
            <a:picLocks noChangeAspect="1"/>
          </p:cNvPicPr>
          <p:nvPr/>
        </p:nvPicPr>
        <p:blipFill>
          <a:blip r:embed="rId5"/>
          <a:stretch>
            <a:fillRect/>
          </a:stretch>
        </p:blipFill>
        <p:spPr>
          <a:xfrm>
            <a:off x="1039471" y="1362471"/>
            <a:ext cx="2741368" cy="697091"/>
          </a:xfrm>
          <a:prstGeom prst="rect">
            <a:avLst/>
          </a:prstGeom>
        </p:spPr>
      </p:pic>
      <p:sp>
        <p:nvSpPr>
          <p:cNvPr id="9" name="Rectangle 8">
            <a:extLst>
              <a:ext uri="{FF2B5EF4-FFF2-40B4-BE49-F238E27FC236}">
                <a16:creationId xmlns:a16="http://schemas.microsoft.com/office/drawing/2014/main" id="{8A3A2F08-DA65-461E-AE3E-B80A3605B030}"/>
              </a:ext>
            </a:extLst>
          </p:cNvPr>
          <p:cNvSpPr/>
          <p:nvPr/>
        </p:nvSpPr>
        <p:spPr>
          <a:xfrm>
            <a:off x="701744" y="2163051"/>
            <a:ext cx="2882520" cy="307777"/>
          </a:xfrm>
          <a:prstGeom prst="rect">
            <a:avLst/>
          </a:prstGeom>
        </p:spPr>
        <p:txBody>
          <a:bodyPr wrap="none">
            <a:spAutoFit/>
          </a:bodyPr>
          <a:lstStyle/>
          <a:p>
            <a:pPr marL="271463" indent="-271463">
              <a:buFont typeface="+mj-lt"/>
              <a:buAutoNum type="alphaLcPeriod" startAt="2"/>
            </a:pPr>
            <a:r>
              <a:rPr lang="en-US" b="1" dirty="0" err="1">
                <a:latin typeface="Rubik"/>
                <a:ea typeface="Rubik"/>
                <a:cs typeface="Rubik"/>
                <a:sym typeface="Rubik"/>
              </a:rPr>
              <a:t>Membuat</a:t>
            </a:r>
            <a:r>
              <a:rPr lang="en-US" b="1" dirty="0">
                <a:latin typeface="Rubik"/>
                <a:ea typeface="Rubik"/>
                <a:cs typeface="Rubik"/>
                <a:sym typeface="Rubik"/>
              </a:rPr>
              <a:t> Dimension Table</a:t>
            </a:r>
            <a:endParaRPr lang="en-US" b="1" dirty="0"/>
          </a:p>
        </p:txBody>
      </p:sp>
      <p:pic>
        <p:nvPicPr>
          <p:cNvPr id="5" name="Picture 4">
            <a:extLst>
              <a:ext uri="{FF2B5EF4-FFF2-40B4-BE49-F238E27FC236}">
                <a16:creationId xmlns:a16="http://schemas.microsoft.com/office/drawing/2014/main" id="{603FC616-93A0-43C8-9033-7614E6095807}"/>
              </a:ext>
            </a:extLst>
          </p:cNvPr>
          <p:cNvPicPr>
            <a:picLocks noChangeAspect="1"/>
          </p:cNvPicPr>
          <p:nvPr/>
        </p:nvPicPr>
        <p:blipFill>
          <a:blip r:embed="rId6"/>
          <a:stretch>
            <a:fillRect/>
          </a:stretch>
        </p:blipFill>
        <p:spPr>
          <a:xfrm>
            <a:off x="1039471" y="2542868"/>
            <a:ext cx="3075012" cy="1317932"/>
          </a:xfrm>
          <a:prstGeom prst="rect">
            <a:avLst/>
          </a:prstGeom>
        </p:spPr>
      </p:pic>
      <p:pic>
        <p:nvPicPr>
          <p:cNvPr id="6" name="Picture 5">
            <a:extLst>
              <a:ext uri="{FF2B5EF4-FFF2-40B4-BE49-F238E27FC236}">
                <a16:creationId xmlns:a16="http://schemas.microsoft.com/office/drawing/2014/main" id="{205F56A4-C0C4-4366-ADFD-4859FAA80547}"/>
              </a:ext>
            </a:extLst>
          </p:cNvPr>
          <p:cNvPicPr>
            <a:picLocks noChangeAspect="1"/>
          </p:cNvPicPr>
          <p:nvPr/>
        </p:nvPicPr>
        <p:blipFill>
          <a:blip r:embed="rId7"/>
          <a:stretch>
            <a:fillRect/>
          </a:stretch>
        </p:blipFill>
        <p:spPr>
          <a:xfrm>
            <a:off x="3372496" y="3932840"/>
            <a:ext cx="3392331" cy="1049467"/>
          </a:xfrm>
          <a:prstGeom prst="rect">
            <a:avLst/>
          </a:prstGeom>
        </p:spPr>
      </p:pic>
      <p:sp>
        <p:nvSpPr>
          <p:cNvPr id="7" name="Arrow: Bent 6">
            <a:extLst>
              <a:ext uri="{FF2B5EF4-FFF2-40B4-BE49-F238E27FC236}">
                <a16:creationId xmlns:a16="http://schemas.microsoft.com/office/drawing/2014/main" id="{784E75F0-7DD2-4471-9889-90583FF9BF88}"/>
              </a:ext>
            </a:extLst>
          </p:cNvPr>
          <p:cNvSpPr/>
          <p:nvPr/>
        </p:nvSpPr>
        <p:spPr>
          <a:xfrm flipV="1">
            <a:off x="2410155" y="3932840"/>
            <a:ext cx="570112" cy="594004"/>
          </a:xfrm>
          <a:prstGeom prst="ben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Google Shape;106;p17">
            <a:extLst>
              <a:ext uri="{FF2B5EF4-FFF2-40B4-BE49-F238E27FC236}">
                <a16:creationId xmlns:a16="http://schemas.microsoft.com/office/drawing/2014/main" id="{53C81006-3951-41AE-BBF3-B05C898AA417}"/>
              </a:ext>
            </a:extLst>
          </p:cNvPr>
          <p:cNvSpPr txBox="1"/>
          <p:nvPr/>
        </p:nvSpPr>
        <p:spPr>
          <a:xfrm>
            <a:off x="7016938" y="4042090"/>
            <a:ext cx="1173212" cy="830966"/>
          </a:xfrm>
          <a:prstGeom prst="rect">
            <a:avLst/>
          </a:prstGeom>
          <a:noFill/>
          <a:ln>
            <a:noFill/>
          </a:ln>
        </p:spPr>
        <p:txBody>
          <a:bodyPr spcFirstLastPara="1" wrap="square" lIns="91425" tIns="91425" rIns="91425" bIns="91425" anchor="t" anchorCtr="0">
            <a:spAutoFit/>
          </a:bodyPr>
          <a:lstStyle/>
          <a:p>
            <a:pPr lvl="0" algn="ctr"/>
            <a:r>
              <a:rPr lang="en-US" dirty="0" err="1">
                <a:latin typeface="Rubik"/>
                <a:ea typeface="Rubik"/>
                <a:cs typeface="Rubik"/>
                <a:sym typeface="Rubik"/>
              </a:rPr>
              <a:t>Tabel</a:t>
            </a:r>
            <a:r>
              <a:rPr lang="en-US" dirty="0">
                <a:latin typeface="Rubik"/>
                <a:ea typeface="Rubik"/>
                <a:cs typeface="Rubik"/>
                <a:sym typeface="Rubik"/>
              </a:rPr>
              <a:t> Dimension Product</a:t>
            </a:r>
            <a:endParaRPr dirty="0">
              <a:latin typeface="Rubik"/>
              <a:ea typeface="Rubik"/>
              <a:cs typeface="Rubik"/>
              <a:sym typeface="Rubik"/>
            </a:endParaRPr>
          </a:p>
        </p:txBody>
      </p:sp>
      <p:sp>
        <p:nvSpPr>
          <p:cNvPr id="14" name="Rectangle 13">
            <a:extLst>
              <a:ext uri="{FF2B5EF4-FFF2-40B4-BE49-F238E27FC236}">
                <a16:creationId xmlns:a16="http://schemas.microsoft.com/office/drawing/2014/main" id="{AFF60ADE-D365-4C83-9C00-116879136FF2}"/>
              </a:ext>
            </a:extLst>
          </p:cNvPr>
          <p:cNvSpPr/>
          <p:nvPr/>
        </p:nvSpPr>
        <p:spPr>
          <a:xfrm>
            <a:off x="4231637" y="677078"/>
            <a:ext cx="2268570" cy="307777"/>
          </a:xfrm>
          <a:prstGeom prst="rect">
            <a:avLst/>
          </a:prstGeom>
        </p:spPr>
        <p:txBody>
          <a:bodyPr wrap="none">
            <a:spAutoFit/>
          </a:bodyPr>
          <a:lstStyle/>
          <a:p>
            <a:pPr marL="266700" indent="-266700">
              <a:buFont typeface="+mj-lt"/>
              <a:buAutoNum type="alphaLcPeriod" startAt="3"/>
            </a:pPr>
            <a:r>
              <a:rPr lang="en-US" b="1" dirty="0" err="1">
                <a:latin typeface="Rubik"/>
                <a:ea typeface="Rubik"/>
                <a:cs typeface="Rubik"/>
                <a:sym typeface="Rubik"/>
              </a:rPr>
              <a:t>Membuat</a:t>
            </a:r>
            <a:r>
              <a:rPr lang="en-US" b="1" dirty="0">
                <a:latin typeface="Rubik"/>
                <a:ea typeface="Rubik"/>
                <a:cs typeface="Rubik"/>
                <a:sym typeface="Rubik"/>
              </a:rPr>
              <a:t> Fact Table</a:t>
            </a:r>
            <a:endParaRPr lang="en-US" b="1" dirty="0"/>
          </a:p>
        </p:txBody>
      </p:sp>
      <p:pic>
        <p:nvPicPr>
          <p:cNvPr id="8" name="Picture 7">
            <a:extLst>
              <a:ext uri="{FF2B5EF4-FFF2-40B4-BE49-F238E27FC236}">
                <a16:creationId xmlns:a16="http://schemas.microsoft.com/office/drawing/2014/main" id="{DDE4BD40-EA85-430A-BDFA-8D2DFC669092}"/>
              </a:ext>
            </a:extLst>
          </p:cNvPr>
          <p:cNvPicPr>
            <a:picLocks noChangeAspect="1"/>
          </p:cNvPicPr>
          <p:nvPr/>
        </p:nvPicPr>
        <p:blipFill>
          <a:blip r:embed="rId8"/>
          <a:stretch>
            <a:fillRect/>
          </a:stretch>
        </p:blipFill>
        <p:spPr>
          <a:xfrm>
            <a:off x="4731103" y="2742563"/>
            <a:ext cx="2994614" cy="830966"/>
          </a:xfrm>
          <a:prstGeom prst="rect">
            <a:avLst/>
          </a:prstGeom>
        </p:spPr>
      </p:pic>
      <p:sp>
        <p:nvSpPr>
          <p:cNvPr id="10" name="Arrow: Up 9">
            <a:extLst>
              <a:ext uri="{FF2B5EF4-FFF2-40B4-BE49-F238E27FC236}">
                <a16:creationId xmlns:a16="http://schemas.microsoft.com/office/drawing/2014/main" id="{AFD4E037-F7EE-4108-A04C-78A461840A48}"/>
              </a:ext>
            </a:extLst>
          </p:cNvPr>
          <p:cNvSpPr/>
          <p:nvPr/>
        </p:nvSpPr>
        <p:spPr>
          <a:xfrm>
            <a:off x="6051574" y="3599296"/>
            <a:ext cx="259645" cy="261504"/>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Google Shape;106;p17">
            <a:extLst>
              <a:ext uri="{FF2B5EF4-FFF2-40B4-BE49-F238E27FC236}">
                <a16:creationId xmlns:a16="http://schemas.microsoft.com/office/drawing/2014/main" id="{D6E31CE9-2185-474E-BE44-924AD9612E99}"/>
              </a:ext>
            </a:extLst>
          </p:cNvPr>
          <p:cNvSpPr txBox="1"/>
          <p:nvPr/>
        </p:nvSpPr>
        <p:spPr>
          <a:xfrm>
            <a:off x="7752942" y="2745134"/>
            <a:ext cx="1301130" cy="830966"/>
          </a:xfrm>
          <a:prstGeom prst="rect">
            <a:avLst/>
          </a:prstGeom>
          <a:noFill/>
          <a:ln>
            <a:noFill/>
          </a:ln>
        </p:spPr>
        <p:txBody>
          <a:bodyPr spcFirstLastPara="1" wrap="square" lIns="91425" tIns="91425" rIns="91425" bIns="91425" anchor="t" anchorCtr="0">
            <a:spAutoFit/>
          </a:bodyPr>
          <a:lstStyle/>
          <a:p>
            <a:pPr lvl="0" algn="ctr"/>
            <a:r>
              <a:rPr lang="en-US" dirty="0" err="1">
                <a:latin typeface="Rubik"/>
                <a:ea typeface="Rubik"/>
                <a:cs typeface="Rubik"/>
                <a:sym typeface="Rubik"/>
              </a:rPr>
              <a:t>Tabel</a:t>
            </a:r>
            <a:r>
              <a:rPr lang="en-US" dirty="0">
                <a:latin typeface="Rubik"/>
                <a:ea typeface="Rubik"/>
                <a:cs typeface="Rubik"/>
                <a:sym typeface="Rubik"/>
              </a:rPr>
              <a:t> Dimension Status Order</a:t>
            </a:r>
            <a:endParaRPr dirty="0">
              <a:latin typeface="Rubik"/>
              <a:ea typeface="Rubik"/>
              <a:cs typeface="Rubik"/>
              <a:sym typeface="Rubik"/>
            </a:endParaRPr>
          </a:p>
        </p:txBody>
      </p:sp>
      <p:pic>
        <p:nvPicPr>
          <p:cNvPr id="11" name="Picture 10">
            <a:extLst>
              <a:ext uri="{FF2B5EF4-FFF2-40B4-BE49-F238E27FC236}">
                <a16:creationId xmlns:a16="http://schemas.microsoft.com/office/drawing/2014/main" id="{2BCDADE1-32BD-47FE-B0B9-963545BA1B0C}"/>
              </a:ext>
            </a:extLst>
          </p:cNvPr>
          <p:cNvPicPr>
            <a:picLocks noChangeAspect="1"/>
          </p:cNvPicPr>
          <p:nvPr/>
        </p:nvPicPr>
        <p:blipFill>
          <a:blip r:embed="rId9"/>
          <a:stretch>
            <a:fillRect/>
          </a:stretch>
        </p:blipFill>
        <p:spPr>
          <a:xfrm>
            <a:off x="4306764" y="1000118"/>
            <a:ext cx="4720083" cy="1624132"/>
          </a:xfrm>
          <a:prstGeom prst="rect">
            <a:avLst/>
          </a:prstGeom>
        </p:spPr>
      </p:pic>
      <p:sp>
        <p:nvSpPr>
          <p:cNvPr id="12" name="Rectangle 11">
            <a:extLst>
              <a:ext uri="{FF2B5EF4-FFF2-40B4-BE49-F238E27FC236}">
                <a16:creationId xmlns:a16="http://schemas.microsoft.com/office/drawing/2014/main" id="{AB38C3B2-A3EE-427A-9ECA-54A1AA17E514}"/>
              </a:ext>
            </a:extLst>
          </p:cNvPr>
          <p:cNvSpPr/>
          <p:nvPr/>
        </p:nvSpPr>
        <p:spPr>
          <a:xfrm>
            <a:off x="701744" y="739593"/>
            <a:ext cx="3396000" cy="1351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33B720-5EF1-4BB0-9528-4C8321341846}"/>
              </a:ext>
            </a:extLst>
          </p:cNvPr>
          <p:cNvSpPr/>
          <p:nvPr/>
        </p:nvSpPr>
        <p:spPr>
          <a:xfrm>
            <a:off x="4231637" y="723900"/>
            <a:ext cx="4795210" cy="19466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068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786935"/>
            <a:ext cx="8463000" cy="156963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3</a:t>
            </a:r>
          </a:p>
          <a:p>
            <a:pPr lvl="0" algn="ctr"/>
            <a:r>
              <a:rPr lang="en-US" sz="4000" b="1" dirty="0" err="1">
                <a:latin typeface="Rubik"/>
                <a:ea typeface="Rubik"/>
                <a:cs typeface="Rubik"/>
                <a:sym typeface="Rubik"/>
              </a:rPr>
              <a:t>Membuat</a:t>
            </a:r>
            <a:r>
              <a:rPr lang="en-US" sz="4000" b="1" dirty="0">
                <a:latin typeface="Rubik"/>
                <a:ea typeface="Rubik"/>
                <a:cs typeface="Rubik"/>
                <a:sym typeface="Rubik"/>
              </a:rPr>
              <a:t> ETL Process</a:t>
            </a:r>
            <a:endParaRPr sz="4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Tree>
    <p:extLst>
      <p:ext uri="{BB962C8B-B14F-4D97-AF65-F5344CB8AC3E}">
        <p14:creationId xmlns:p14="http://schemas.microsoft.com/office/powerpoint/2010/main" val="42380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 name="Picture 1">
            <a:extLst>
              <a:ext uri="{FF2B5EF4-FFF2-40B4-BE49-F238E27FC236}">
                <a16:creationId xmlns:a16="http://schemas.microsoft.com/office/drawing/2014/main" id="{DBC74E00-BF28-4807-94D8-B161122AC562}"/>
              </a:ext>
            </a:extLst>
          </p:cNvPr>
          <p:cNvPicPr>
            <a:picLocks noChangeAspect="1"/>
          </p:cNvPicPr>
          <p:nvPr/>
        </p:nvPicPr>
        <p:blipFill>
          <a:blip r:embed="rId4"/>
          <a:stretch>
            <a:fillRect/>
          </a:stretch>
        </p:blipFill>
        <p:spPr>
          <a:xfrm>
            <a:off x="2423966" y="712385"/>
            <a:ext cx="2154775" cy="1703437"/>
          </a:xfrm>
          <a:prstGeom prst="rect">
            <a:avLst/>
          </a:prstGeom>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(1)</a:t>
            </a:r>
            <a:endParaRPr sz="2400" b="1" dirty="0">
              <a:latin typeface="Rubik"/>
              <a:ea typeface="Rubik"/>
              <a:cs typeface="Rubik"/>
              <a:sym typeface="Rubik"/>
            </a:endParaRPr>
          </a:p>
        </p:txBody>
      </p:sp>
      <p:pic>
        <p:nvPicPr>
          <p:cNvPr id="105" name="Google Shape;105;p17"/>
          <p:cNvPicPr preferRelativeResize="0"/>
          <p:nvPr/>
        </p:nvPicPr>
        <p:blipFill rotWithShape="1">
          <a:blip r:embed="rId5">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500" y="1262813"/>
            <a:ext cx="1924756" cy="2123628"/>
          </a:xfrm>
          <a:prstGeom prst="rect">
            <a:avLst/>
          </a:prstGeom>
          <a:noFill/>
          <a:ln>
            <a:noFill/>
          </a:ln>
        </p:spPr>
        <p:txBody>
          <a:bodyPr spcFirstLastPara="1" wrap="square" lIns="91425" tIns="91425" rIns="91425" bIns="91425" anchor="t" anchorCtr="0">
            <a:spAutoFit/>
          </a:bodyPr>
          <a:lstStyle/>
          <a:p>
            <a:pPr lvl="0" algn="just"/>
            <a:r>
              <a:rPr lang="en-US" dirty="0">
                <a:latin typeface="Rubik"/>
                <a:ea typeface="Rubik"/>
                <a:cs typeface="Rubik"/>
                <a:sym typeface="Rubik"/>
              </a:rPr>
              <a:t>Pada Metadata, </a:t>
            </a:r>
            <a:r>
              <a:rPr lang="en-US" dirty="0" err="1">
                <a:latin typeface="Rubik"/>
                <a:ea typeface="Rubik"/>
                <a:cs typeface="Rubik"/>
                <a:sym typeface="Rubik"/>
              </a:rPr>
              <a:t>klik</a:t>
            </a:r>
            <a:r>
              <a:rPr lang="en-US" dirty="0">
                <a:latin typeface="Rubik"/>
                <a:ea typeface="Rubik"/>
                <a:cs typeface="Rubik"/>
                <a:sym typeface="Rubik"/>
              </a:rPr>
              <a:t> </a:t>
            </a:r>
            <a:r>
              <a:rPr lang="en-US" dirty="0" err="1">
                <a:latin typeface="Rubik"/>
                <a:ea typeface="Rubik"/>
                <a:cs typeface="Rubik"/>
                <a:sym typeface="Rubik"/>
              </a:rPr>
              <a:t>kanan</a:t>
            </a:r>
            <a:r>
              <a:rPr lang="en-US" dirty="0">
                <a:latin typeface="Rubik"/>
                <a:ea typeface="Rubik"/>
                <a:cs typeface="Rubik"/>
                <a:sym typeface="Rubik"/>
              </a:rPr>
              <a:t> pada Db Connections =&gt; </a:t>
            </a:r>
            <a:r>
              <a:rPr lang="en-US" dirty="0" err="1">
                <a:latin typeface="Rubik"/>
                <a:ea typeface="Rubik"/>
                <a:cs typeface="Rubik"/>
                <a:sym typeface="Rubik"/>
              </a:rPr>
              <a:t>Klik</a:t>
            </a:r>
            <a:r>
              <a:rPr lang="en-US" dirty="0">
                <a:latin typeface="Rubik"/>
                <a:ea typeface="Rubik"/>
                <a:cs typeface="Rubik"/>
                <a:sym typeface="Rubik"/>
              </a:rPr>
              <a:t> Create Connection =&gt; </a:t>
            </a:r>
            <a:r>
              <a:rPr lang="en-US" dirty="0" err="1">
                <a:latin typeface="Rubik"/>
                <a:ea typeface="Rubik"/>
                <a:cs typeface="Rubik"/>
                <a:sym typeface="Rubik"/>
              </a:rPr>
              <a:t>Muncul</a:t>
            </a:r>
            <a:r>
              <a:rPr lang="en-US" dirty="0">
                <a:latin typeface="Rubik"/>
                <a:ea typeface="Rubik"/>
                <a:cs typeface="Rubik"/>
                <a:sym typeface="Rubik"/>
              </a:rPr>
              <a:t> </a:t>
            </a:r>
            <a:r>
              <a:rPr lang="en-US" dirty="0" err="1">
                <a:latin typeface="Rubik"/>
                <a:ea typeface="Rubik"/>
                <a:cs typeface="Rubik"/>
                <a:sym typeface="Rubik"/>
              </a:rPr>
              <a:t>tampilan</a:t>
            </a:r>
            <a:r>
              <a:rPr lang="en-US" dirty="0">
                <a:latin typeface="Rubik"/>
                <a:ea typeface="Rubik"/>
                <a:cs typeface="Rubik"/>
                <a:sym typeface="Rubik"/>
              </a:rPr>
              <a:t> </a:t>
            </a:r>
            <a:r>
              <a:rPr lang="en-US" dirty="0" err="1">
                <a:latin typeface="Rubik"/>
                <a:ea typeface="Rubik"/>
                <a:cs typeface="Rubik"/>
                <a:sym typeface="Rubik"/>
              </a:rPr>
              <a:t>seperti</a:t>
            </a:r>
            <a:r>
              <a:rPr lang="en-US" dirty="0">
                <a:latin typeface="Rubik"/>
                <a:ea typeface="Rubik"/>
                <a:cs typeface="Rubik"/>
                <a:sym typeface="Rubik"/>
              </a:rPr>
              <a:t> Gambar 6 dan </a:t>
            </a:r>
            <a:r>
              <a:rPr lang="en-US" dirty="0" err="1">
                <a:latin typeface="Rubik"/>
                <a:ea typeface="Rubik"/>
                <a:cs typeface="Rubik"/>
                <a:sym typeface="Rubik"/>
              </a:rPr>
              <a:t>isi</a:t>
            </a:r>
            <a:r>
              <a:rPr lang="en-US" dirty="0">
                <a:latin typeface="Rubik"/>
                <a:ea typeface="Rubik"/>
                <a:cs typeface="Rubik"/>
                <a:sym typeface="Rubik"/>
              </a:rPr>
              <a:t> Name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Server_Staging</a:t>
            </a:r>
            <a:r>
              <a:rPr lang="en-US" dirty="0">
                <a:latin typeface="Rubik"/>
                <a:ea typeface="Rubik"/>
                <a:cs typeface="Rubik"/>
                <a:sym typeface="Rubik"/>
              </a:rPr>
              <a:t>" =&gt; </a:t>
            </a:r>
            <a:r>
              <a:rPr lang="en-US" dirty="0" err="1">
                <a:latin typeface="Rubik"/>
                <a:ea typeface="Rubik"/>
                <a:cs typeface="Rubik"/>
                <a:sym typeface="Rubik"/>
              </a:rPr>
              <a:t>Klik</a:t>
            </a:r>
            <a:r>
              <a:rPr lang="en-US" dirty="0">
                <a:latin typeface="Rubik"/>
                <a:ea typeface="Rubik"/>
                <a:cs typeface="Rubik"/>
                <a:sym typeface="Rubik"/>
              </a:rPr>
              <a:t> Next</a:t>
            </a:r>
            <a:endParaRPr dirty="0">
              <a:latin typeface="Rubik"/>
              <a:ea typeface="Rubik"/>
              <a:cs typeface="Rubik"/>
              <a:sym typeface="Rubik"/>
            </a:endParaRPr>
          </a:p>
        </p:txBody>
      </p:sp>
      <p:sp>
        <p:nvSpPr>
          <p:cNvPr id="9" name="Rectangle 8">
            <a:extLst>
              <a:ext uri="{FF2B5EF4-FFF2-40B4-BE49-F238E27FC236}">
                <a16:creationId xmlns:a16="http://schemas.microsoft.com/office/drawing/2014/main" id="{9ECD1B1E-BAED-4AA8-84DA-E491D90A16FC}"/>
              </a:ext>
            </a:extLst>
          </p:cNvPr>
          <p:cNvSpPr/>
          <p:nvPr/>
        </p:nvSpPr>
        <p:spPr>
          <a:xfrm>
            <a:off x="2920020" y="2447109"/>
            <a:ext cx="1037463" cy="307777"/>
          </a:xfrm>
          <a:prstGeom prst="rect">
            <a:avLst/>
          </a:prstGeom>
        </p:spPr>
        <p:txBody>
          <a:bodyPr wrap="none">
            <a:spAutoFit/>
          </a:bodyPr>
          <a:lstStyle/>
          <a:p>
            <a:pPr algn="ctr"/>
            <a:r>
              <a:rPr lang="en-US" dirty="0">
                <a:latin typeface="Rubik"/>
                <a:ea typeface="Rubik"/>
                <a:cs typeface="Rubik"/>
                <a:sym typeface="Rubik"/>
              </a:rPr>
              <a:t>Gambar 5.</a:t>
            </a:r>
            <a:endParaRPr lang="en-US" dirty="0"/>
          </a:p>
        </p:txBody>
      </p:sp>
      <p:pic>
        <p:nvPicPr>
          <p:cNvPr id="3" name="Picture 2">
            <a:extLst>
              <a:ext uri="{FF2B5EF4-FFF2-40B4-BE49-F238E27FC236}">
                <a16:creationId xmlns:a16="http://schemas.microsoft.com/office/drawing/2014/main" id="{D0D1823E-8912-438E-BDC0-192ECCD1E80B}"/>
              </a:ext>
            </a:extLst>
          </p:cNvPr>
          <p:cNvPicPr>
            <a:picLocks noChangeAspect="1"/>
          </p:cNvPicPr>
          <p:nvPr/>
        </p:nvPicPr>
        <p:blipFill>
          <a:blip r:embed="rId6"/>
          <a:stretch>
            <a:fillRect/>
          </a:stretch>
        </p:blipFill>
        <p:spPr>
          <a:xfrm>
            <a:off x="4716210" y="726925"/>
            <a:ext cx="4269081" cy="3923828"/>
          </a:xfrm>
          <a:prstGeom prst="rect">
            <a:avLst/>
          </a:prstGeom>
        </p:spPr>
      </p:pic>
      <p:sp>
        <p:nvSpPr>
          <p:cNvPr id="10" name="Rectangle 9">
            <a:extLst>
              <a:ext uri="{FF2B5EF4-FFF2-40B4-BE49-F238E27FC236}">
                <a16:creationId xmlns:a16="http://schemas.microsoft.com/office/drawing/2014/main" id="{E3758537-71F9-4BB5-98AD-7FF76E8F58AD}"/>
              </a:ext>
            </a:extLst>
          </p:cNvPr>
          <p:cNvSpPr/>
          <p:nvPr/>
        </p:nvSpPr>
        <p:spPr>
          <a:xfrm>
            <a:off x="6331216" y="4650098"/>
            <a:ext cx="1039067" cy="307777"/>
          </a:xfrm>
          <a:prstGeom prst="rect">
            <a:avLst/>
          </a:prstGeom>
        </p:spPr>
        <p:txBody>
          <a:bodyPr wrap="none">
            <a:spAutoFit/>
          </a:bodyPr>
          <a:lstStyle/>
          <a:p>
            <a:pPr algn="ctr"/>
            <a:r>
              <a:rPr lang="en-US" dirty="0">
                <a:latin typeface="Rubik"/>
                <a:ea typeface="Rubik"/>
                <a:cs typeface="Rubik"/>
                <a:sym typeface="Rubik"/>
              </a:rPr>
              <a:t>Gambar 6.</a:t>
            </a:r>
            <a:endParaRPr lang="en-US" dirty="0"/>
          </a:p>
        </p:txBody>
      </p:sp>
      <p:sp>
        <p:nvSpPr>
          <p:cNvPr id="5" name="Rectangle 4">
            <a:extLst>
              <a:ext uri="{FF2B5EF4-FFF2-40B4-BE49-F238E27FC236}">
                <a16:creationId xmlns:a16="http://schemas.microsoft.com/office/drawing/2014/main" id="{792C2611-4DE4-4168-A31B-F30BCD963EC9}"/>
              </a:ext>
            </a:extLst>
          </p:cNvPr>
          <p:cNvSpPr/>
          <p:nvPr/>
        </p:nvSpPr>
        <p:spPr>
          <a:xfrm>
            <a:off x="340500" y="739593"/>
            <a:ext cx="1924756" cy="523220"/>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Metadata Database Source</a:t>
            </a:r>
            <a:endParaRPr lang="en-US" b="1" dirty="0"/>
          </a:p>
        </p:txBody>
      </p:sp>
    </p:spTree>
    <p:extLst>
      <p:ext uri="{BB962C8B-B14F-4D97-AF65-F5344CB8AC3E}">
        <p14:creationId xmlns:p14="http://schemas.microsoft.com/office/powerpoint/2010/main" val="3846930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(2)</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499" y="1262813"/>
            <a:ext cx="2852923" cy="1692741"/>
          </a:xfrm>
          <a:prstGeom prst="rect">
            <a:avLst/>
          </a:prstGeom>
          <a:noFill/>
          <a:ln>
            <a:noFill/>
          </a:ln>
        </p:spPr>
        <p:txBody>
          <a:bodyPr spcFirstLastPara="1" wrap="square" lIns="91425" tIns="91425" rIns="91425" bIns="91425" anchor="t" anchorCtr="0">
            <a:spAutoFit/>
          </a:bodyPr>
          <a:lstStyle/>
          <a:p>
            <a:pPr lvl="0" algn="just"/>
            <a:r>
              <a:rPr lang="en-US" dirty="0">
                <a:latin typeface="Rubik"/>
                <a:ea typeface="Rubik"/>
                <a:cs typeface="Rubik"/>
                <a:sym typeface="Rubik"/>
              </a:rPr>
              <a:t>Pada DB Type, </a:t>
            </a:r>
            <a:r>
              <a:rPr lang="en-US" dirty="0" err="1">
                <a:latin typeface="Rubik"/>
                <a:ea typeface="Rubik"/>
                <a:cs typeface="Rubik"/>
                <a:sym typeface="Rubik"/>
              </a:rPr>
              <a:t>pilih</a:t>
            </a:r>
            <a:r>
              <a:rPr lang="en-US" dirty="0">
                <a:latin typeface="Rubik"/>
                <a:ea typeface="Rubik"/>
                <a:cs typeface="Rubik"/>
                <a:sym typeface="Rubik"/>
              </a:rPr>
              <a:t> Microsoft SQL Server =&gt; Pada Db Version, </a:t>
            </a:r>
            <a:r>
              <a:rPr lang="en-US" dirty="0" err="1">
                <a:latin typeface="Rubik"/>
                <a:ea typeface="Rubik"/>
                <a:cs typeface="Rubik"/>
                <a:sym typeface="Rubik"/>
              </a:rPr>
              <a:t>Pilih</a:t>
            </a:r>
            <a:r>
              <a:rPr lang="en-US" dirty="0">
                <a:latin typeface="Rubik"/>
                <a:ea typeface="Rubik"/>
                <a:cs typeface="Rubik"/>
                <a:sym typeface="Rubik"/>
              </a:rPr>
              <a:t> Open source JTDS =&gt; Masukkan Login, Password, Server, dan </a:t>
            </a:r>
            <a:r>
              <a:rPr lang="en-US" dirty="0" err="1">
                <a:latin typeface="Rubik"/>
                <a:ea typeface="Rubik"/>
                <a:cs typeface="Rubik"/>
                <a:sym typeface="Rubik"/>
              </a:rPr>
              <a:t>DataBase</a:t>
            </a:r>
            <a:r>
              <a:rPr lang="en-US" dirty="0">
                <a:latin typeface="Rubik"/>
                <a:ea typeface="Rubik"/>
                <a:cs typeface="Rubik"/>
                <a:sym typeface="Rubik"/>
              </a:rPr>
              <a:t> =&gt; </a:t>
            </a:r>
            <a:r>
              <a:rPr lang="en-US" dirty="0" err="1">
                <a:latin typeface="Rubik"/>
                <a:ea typeface="Rubik"/>
                <a:cs typeface="Rubik"/>
                <a:sym typeface="Rubik"/>
              </a:rPr>
              <a:t>Klik</a:t>
            </a:r>
            <a:r>
              <a:rPr lang="en-US" dirty="0">
                <a:latin typeface="Rubik"/>
                <a:ea typeface="Rubik"/>
                <a:cs typeface="Rubik"/>
                <a:sym typeface="Rubik"/>
              </a:rPr>
              <a:t> Test Connection =&gt; </a:t>
            </a:r>
            <a:r>
              <a:rPr lang="en-US" dirty="0" err="1">
                <a:latin typeface="Rubik"/>
                <a:ea typeface="Rubik"/>
                <a:cs typeface="Rubik"/>
                <a:sym typeface="Rubik"/>
              </a:rPr>
              <a:t>Jika</a:t>
            </a:r>
            <a:r>
              <a:rPr lang="en-US" dirty="0">
                <a:latin typeface="Rubik"/>
                <a:ea typeface="Rubik"/>
                <a:cs typeface="Rubik"/>
                <a:sym typeface="Rubik"/>
              </a:rPr>
              <a:t> </a:t>
            </a:r>
            <a:r>
              <a:rPr lang="en-US" dirty="0" err="1">
                <a:latin typeface="Rubik"/>
                <a:ea typeface="Rubik"/>
                <a:cs typeface="Rubik"/>
                <a:sym typeface="Rubik"/>
              </a:rPr>
              <a:t>berhasil</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Finish</a:t>
            </a:r>
            <a:endParaRPr dirty="0">
              <a:latin typeface="Rubik"/>
              <a:ea typeface="Rubik"/>
              <a:cs typeface="Rubik"/>
              <a:sym typeface="Rubik"/>
            </a:endParaRPr>
          </a:p>
        </p:txBody>
      </p:sp>
      <p:sp>
        <p:nvSpPr>
          <p:cNvPr id="10" name="Rectangle 9">
            <a:extLst>
              <a:ext uri="{FF2B5EF4-FFF2-40B4-BE49-F238E27FC236}">
                <a16:creationId xmlns:a16="http://schemas.microsoft.com/office/drawing/2014/main" id="{E3758537-71F9-4BB5-98AD-7FF76E8F58AD}"/>
              </a:ext>
            </a:extLst>
          </p:cNvPr>
          <p:cNvSpPr/>
          <p:nvPr/>
        </p:nvSpPr>
        <p:spPr>
          <a:xfrm>
            <a:off x="5439861" y="3519633"/>
            <a:ext cx="1021433" cy="307777"/>
          </a:xfrm>
          <a:prstGeom prst="rect">
            <a:avLst/>
          </a:prstGeom>
        </p:spPr>
        <p:txBody>
          <a:bodyPr wrap="none">
            <a:spAutoFit/>
          </a:bodyPr>
          <a:lstStyle/>
          <a:p>
            <a:pPr algn="ctr"/>
            <a:r>
              <a:rPr lang="en-US" dirty="0">
                <a:latin typeface="Rubik"/>
                <a:ea typeface="Rubik"/>
                <a:cs typeface="Rubik"/>
                <a:sym typeface="Rubik"/>
              </a:rPr>
              <a:t>Gambar 7.</a:t>
            </a:r>
            <a:endParaRPr lang="en-US" dirty="0"/>
          </a:p>
        </p:txBody>
      </p:sp>
      <p:sp>
        <p:nvSpPr>
          <p:cNvPr id="5" name="Rectangle 4">
            <a:extLst>
              <a:ext uri="{FF2B5EF4-FFF2-40B4-BE49-F238E27FC236}">
                <a16:creationId xmlns:a16="http://schemas.microsoft.com/office/drawing/2014/main" id="{792C2611-4DE4-4168-A31B-F30BCD963EC9}"/>
              </a:ext>
            </a:extLst>
          </p:cNvPr>
          <p:cNvSpPr/>
          <p:nvPr/>
        </p:nvSpPr>
        <p:spPr>
          <a:xfrm>
            <a:off x="340499" y="739593"/>
            <a:ext cx="2852925" cy="523220"/>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Metadata Database Source</a:t>
            </a:r>
            <a:endParaRPr lang="en-US" b="1" dirty="0"/>
          </a:p>
        </p:txBody>
      </p:sp>
      <p:pic>
        <p:nvPicPr>
          <p:cNvPr id="2" name="Picture 1">
            <a:extLst>
              <a:ext uri="{FF2B5EF4-FFF2-40B4-BE49-F238E27FC236}">
                <a16:creationId xmlns:a16="http://schemas.microsoft.com/office/drawing/2014/main" id="{24AB3D74-C325-456F-B7BF-EF0F3FDCAD45}"/>
              </a:ext>
            </a:extLst>
          </p:cNvPr>
          <p:cNvPicPr>
            <a:picLocks noChangeAspect="1"/>
          </p:cNvPicPr>
          <p:nvPr/>
        </p:nvPicPr>
        <p:blipFill>
          <a:blip r:embed="rId5"/>
          <a:stretch>
            <a:fillRect/>
          </a:stretch>
        </p:blipFill>
        <p:spPr>
          <a:xfrm>
            <a:off x="3292470" y="739593"/>
            <a:ext cx="5316216" cy="2780040"/>
          </a:xfrm>
          <a:prstGeom prst="rect">
            <a:avLst/>
          </a:prstGeom>
        </p:spPr>
      </p:pic>
    </p:spTree>
    <p:extLst>
      <p:ext uri="{BB962C8B-B14F-4D97-AF65-F5344CB8AC3E}">
        <p14:creationId xmlns:p14="http://schemas.microsoft.com/office/powerpoint/2010/main" val="137330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(3)</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499" y="1385295"/>
            <a:ext cx="2055261" cy="1477297"/>
          </a:xfrm>
          <a:prstGeom prst="rect">
            <a:avLst/>
          </a:prstGeom>
          <a:noFill/>
          <a:ln>
            <a:noFill/>
          </a:ln>
        </p:spPr>
        <p:txBody>
          <a:bodyPr spcFirstLastPara="1" wrap="square" lIns="91425" tIns="91425" rIns="91425" bIns="91425" anchor="t" anchorCtr="0">
            <a:spAutoFit/>
          </a:bodyPr>
          <a:lstStyle/>
          <a:p>
            <a:pPr lvl="0" algn="just"/>
            <a:r>
              <a:rPr lang="en-US" dirty="0">
                <a:latin typeface="Rubik"/>
                <a:ea typeface="Rubik"/>
                <a:cs typeface="Rubik"/>
                <a:sym typeface="Rubik"/>
              </a:rPr>
              <a:t>Pada Metadata, </a:t>
            </a:r>
            <a:r>
              <a:rPr lang="en-US" dirty="0" err="1">
                <a:latin typeface="Rubik"/>
                <a:ea typeface="Rubik"/>
                <a:cs typeface="Rubik"/>
                <a:sym typeface="Rubik"/>
              </a:rPr>
              <a:t>klik</a:t>
            </a:r>
            <a:r>
              <a:rPr lang="en-US" dirty="0">
                <a:latin typeface="Rubik"/>
                <a:ea typeface="Rubik"/>
                <a:cs typeface="Rubik"/>
                <a:sym typeface="Rubik"/>
              </a:rPr>
              <a:t> </a:t>
            </a:r>
            <a:r>
              <a:rPr lang="en-US" dirty="0" err="1">
                <a:latin typeface="Rubik"/>
                <a:ea typeface="Rubik"/>
                <a:cs typeface="Rubik"/>
                <a:sym typeface="Rubik"/>
              </a:rPr>
              <a:t>kanan</a:t>
            </a:r>
            <a:r>
              <a:rPr lang="en-US" dirty="0">
                <a:latin typeface="Rubik"/>
                <a:ea typeface="Rubik"/>
                <a:cs typeface="Rubik"/>
                <a:sym typeface="Rubik"/>
              </a:rPr>
              <a:t> </a:t>
            </a:r>
            <a:r>
              <a:rPr lang="en-US" dirty="0" err="1">
                <a:latin typeface="Rubik"/>
                <a:ea typeface="Rubik"/>
                <a:cs typeface="Rubik"/>
                <a:sym typeface="Rubik"/>
              </a:rPr>
              <a:t>Server_Staging</a:t>
            </a:r>
            <a:r>
              <a:rPr lang="en-US" dirty="0">
                <a:latin typeface="Rubik"/>
                <a:ea typeface="Rubik"/>
                <a:cs typeface="Rubik"/>
                <a:sym typeface="Rubik"/>
              </a:rPr>
              <a:t> =&gt; </a:t>
            </a:r>
            <a:r>
              <a:rPr lang="en-US" dirty="0" err="1">
                <a:latin typeface="Rubik"/>
                <a:ea typeface="Rubik"/>
                <a:cs typeface="Rubik"/>
                <a:sym typeface="Rubik"/>
              </a:rPr>
              <a:t>Pilih</a:t>
            </a:r>
            <a:r>
              <a:rPr lang="en-US" dirty="0">
                <a:latin typeface="Rubik"/>
                <a:ea typeface="Rubik"/>
                <a:cs typeface="Rubik"/>
                <a:sym typeface="Rubik"/>
              </a:rPr>
              <a:t> Retrieve Schema </a:t>
            </a:r>
            <a:r>
              <a:rPr lang="en-US" dirty="0" err="1">
                <a:latin typeface="Rubik"/>
                <a:ea typeface="Rubik"/>
                <a:cs typeface="Rubik"/>
                <a:sym typeface="Rubik"/>
              </a:rPr>
              <a:t>hingga</a:t>
            </a:r>
            <a:r>
              <a:rPr lang="en-US" dirty="0">
                <a:latin typeface="Rubik"/>
                <a:ea typeface="Rubik"/>
                <a:cs typeface="Rubik"/>
                <a:sym typeface="Rubik"/>
              </a:rPr>
              <a:t> </a:t>
            </a:r>
            <a:r>
              <a:rPr lang="en-US" dirty="0" err="1">
                <a:latin typeface="Rubik"/>
                <a:ea typeface="Rubik"/>
                <a:cs typeface="Rubik"/>
                <a:sym typeface="Rubik"/>
              </a:rPr>
              <a:t>muncul</a:t>
            </a:r>
            <a:r>
              <a:rPr lang="en-US" dirty="0">
                <a:latin typeface="Rubik"/>
                <a:ea typeface="Rubik"/>
                <a:cs typeface="Rubik"/>
                <a:sym typeface="Rubik"/>
              </a:rPr>
              <a:t> Gambar 9 </a:t>
            </a:r>
            <a:r>
              <a:rPr lang="en-US" dirty="0" err="1">
                <a:latin typeface="Rubik"/>
                <a:ea typeface="Rubik"/>
                <a:cs typeface="Rubik"/>
                <a:sym typeface="Rubik"/>
              </a:rPr>
              <a:t>lalu</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Next</a:t>
            </a:r>
            <a:endParaRPr dirty="0">
              <a:latin typeface="Rubik"/>
              <a:ea typeface="Rubik"/>
              <a:cs typeface="Rubik"/>
              <a:sym typeface="Rubik"/>
            </a:endParaRPr>
          </a:p>
        </p:txBody>
      </p:sp>
      <p:sp>
        <p:nvSpPr>
          <p:cNvPr id="9" name="Rectangle 8">
            <a:extLst>
              <a:ext uri="{FF2B5EF4-FFF2-40B4-BE49-F238E27FC236}">
                <a16:creationId xmlns:a16="http://schemas.microsoft.com/office/drawing/2014/main" id="{9ECD1B1E-BAED-4AA8-84DA-E491D90A16FC}"/>
              </a:ext>
            </a:extLst>
          </p:cNvPr>
          <p:cNvSpPr/>
          <p:nvPr/>
        </p:nvSpPr>
        <p:spPr>
          <a:xfrm>
            <a:off x="846190" y="4583736"/>
            <a:ext cx="1043877" cy="307777"/>
          </a:xfrm>
          <a:prstGeom prst="rect">
            <a:avLst/>
          </a:prstGeom>
        </p:spPr>
        <p:txBody>
          <a:bodyPr wrap="none">
            <a:spAutoFit/>
          </a:bodyPr>
          <a:lstStyle/>
          <a:p>
            <a:pPr algn="ctr"/>
            <a:r>
              <a:rPr lang="en-US" dirty="0">
                <a:latin typeface="Rubik"/>
                <a:ea typeface="Rubik"/>
                <a:cs typeface="Rubik"/>
                <a:sym typeface="Rubik"/>
              </a:rPr>
              <a:t>Gambar 8.</a:t>
            </a:r>
            <a:endParaRPr lang="en-US" dirty="0"/>
          </a:p>
        </p:txBody>
      </p:sp>
      <p:sp>
        <p:nvSpPr>
          <p:cNvPr id="10" name="Rectangle 9">
            <a:extLst>
              <a:ext uri="{FF2B5EF4-FFF2-40B4-BE49-F238E27FC236}">
                <a16:creationId xmlns:a16="http://schemas.microsoft.com/office/drawing/2014/main" id="{E3758537-71F9-4BB5-98AD-7FF76E8F58AD}"/>
              </a:ext>
            </a:extLst>
          </p:cNvPr>
          <p:cNvSpPr/>
          <p:nvPr/>
        </p:nvSpPr>
        <p:spPr>
          <a:xfrm>
            <a:off x="5336561" y="3965731"/>
            <a:ext cx="1035861" cy="307777"/>
          </a:xfrm>
          <a:prstGeom prst="rect">
            <a:avLst/>
          </a:prstGeom>
        </p:spPr>
        <p:txBody>
          <a:bodyPr wrap="none">
            <a:spAutoFit/>
          </a:bodyPr>
          <a:lstStyle/>
          <a:p>
            <a:pPr algn="ctr"/>
            <a:r>
              <a:rPr lang="en-US" dirty="0">
                <a:latin typeface="Rubik"/>
                <a:ea typeface="Rubik"/>
                <a:cs typeface="Rubik"/>
                <a:sym typeface="Rubik"/>
              </a:rPr>
              <a:t>Gambar 9.</a:t>
            </a:r>
            <a:endParaRPr lang="en-US" dirty="0"/>
          </a:p>
        </p:txBody>
      </p:sp>
      <p:sp>
        <p:nvSpPr>
          <p:cNvPr id="5" name="Rectangle 4">
            <a:extLst>
              <a:ext uri="{FF2B5EF4-FFF2-40B4-BE49-F238E27FC236}">
                <a16:creationId xmlns:a16="http://schemas.microsoft.com/office/drawing/2014/main" id="{792C2611-4DE4-4168-A31B-F30BCD963EC9}"/>
              </a:ext>
            </a:extLst>
          </p:cNvPr>
          <p:cNvSpPr/>
          <p:nvPr/>
        </p:nvSpPr>
        <p:spPr>
          <a:xfrm>
            <a:off x="340500" y="739593"/>
            <a:ext cx="2095006" cy="738664"/>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Scheme </a:t>
            </a:r>
            <a:r>
              <a:rPr lang="en-US" b="1" dirty="0" err="1">
                <a:latin typeface="Rubik"/>
                <a:ea typeface="Rubik"/>
                <a:cs typeface="Rubik"/>
                <a:sym typeface="Rubik"/>
              </a:rPr>
              <a:t>Tabel</a:t>
            </a:r>
            <a:r>
              <a:rPr lang="en-US" b="1" dirty="0">
                <a:latin typeface="Rubik"/>
                <a:ea typeface="Rubik"/>
                <a:cs typeface="Rubik"/>
                <a:sym typeface="Rubik"/>
              </a:rPr>
              <a:t> pada Metadata Database Source</a:t>
            </a:r>
            <a:endParaRPr lang="en-US" b="1" dirty="0"/>
          </a:p>
        </p:txBody>
      </p:sp>
      <p:pic>
        <p:nvPicPr>
          <p:cNvPr id="4" name="Picture 3">
            <a:extLst>
              <a:ext uri="{FF2B5EF4-FFF2-40B4-BE49-F238E27FC236}">
                <a16:creationId xmlns:a16="http://schemas.microsoft.com/office/drawing/2014/main" id="{DB33F1A1-3067-4E6E-B42C-FF2E0B6D4FA9}"/>
              </a:ext>
            </a:extLst>
          </p:cNvPr>
          <p:cNvPicPr>
            <a:picLocks noChangeAspect="1"/>
          </p:cNvPicPr>
          <p:nvPr/>
        </p:nvPicPr>
        <p:blipFill>
          <a:blip r:embed="rId5"/>
          <a:stretch>
            <a:fillRect/>
          </a:stretch>
        </p:blipFill>
        <p:spPr>
          <a:xfrm>
            <a:off x="467287" y="2863552"/>
            <a:ext cx="1991489" cy="1720184"/>
          </a:xfrm>
          <a:prstGeom prst="rect">
            <a:avLst/>
          </a:prstGeom>
        </p:spPr>
      </p:pic>
      <p:pic>
        <p:nvPicPr>
          <p:cNvPr id="7" name="Picture 6">
            <a:extLst>
              <a:ext uri="{FF2B5EF4-FFF2-40B4-BE49-F238E27FC236}">
                <a16:creationId xmlns:a16="http://schemas.microsoft.com/office/drawing/2014/main" id="{6F99FA84-054B-4163-A942-D67AAF477148}"/>
              </a:ext>
            </a:extLst>
          </p:cNvPr>
          <p:cNvPicPr>
            <a:picLocks noChangeAspect="1"/>
          </p:cNvPicPr>
          <p:nvPr/>
        </p:nvPicPr>
        <p:blipFill>
          <a:blip r:embed="rId6"/>
          <a:stretch>
            <a:fillRect/>
          </a:stretch>
        </p:blipFill>
        <p:spPr>
          <a:xfrm>
            <a:off x="2763662" y="840094"/>
            <a:ext cx="6181661" cy="3125637"/>
          </a:xfrm>
          <a:prstGeom prst="rect">
            <a:avLst/>
          </a:prstGeom>
        </p:spPr>
      </p:pic>
    </p:spTree>
    <p:extLst>
      <p:ext uri="{BB962C8B-B14F-4D97-AF65-F5344CB8AC3E}">
        <p14:creationId xmlns:p14="http://schemas.microsoft.com/office/powerpoint/2010/main" val="137162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(4)</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 name="Rectangle 9">
            <a:extLst>
              <a:ext uri="{FF2B5EF4-FFF2-40B4-BE49-F238E27FC236}">
                <a16:creationId xmlns:a16="http://schemas.microsoft.com/office/drawing/2014/main" id="{E3758537-71F9-4BB5-98AD-7FF76E8F58AD}"/>
              </a:ext>
            </a:extLst>
          </p:cNvPr>
          <p:cNvSpPr/>
          <p:nvPr/>
        </p:nvSpPr>
        <p:spPr>
          <a:xfrm>
            <a:off x="5538664" y="3714750"/>
            <a:ext cx="1120820" cy="307777"/>
          </a:xfrm>
          <a:prstGeom prst="rect">
            <a:avLst/>
          </a:prstGeom>
        </p:spPr>
        <p:txBody>
          <a:bodyPr wrap="none">
            <a:spAutoFit/>
          </a:bodyPr>
          <a:lstStyle/>
          <a:p>
            <a:pPr algn="ctr"/>
            <a:r>
              <a:rPr lang="en-US" dirty="0">
                <a:latin typeface="Rubik"/>
                <a:ea typeface="Rubik"/>
                <a:cs typeface="Rubik"/>
                <a:sym typeface="Rubik"/>
              </a:rPr>
              <a:t>Gambar 10.</a:t>
            </a:r>
            <a:endParaRPr lang="en-US" dirty="0"/>
          </a:p>
        </p:txBody>
      </p:sp>
      <p:pic>
        <p:nvPicPr>
          <p:cNvPr id="3" name="Picture 2">
            <a:extLst>
              <a:ext uri="{FF2B5EF4-FFF2-40B4-BE49-F238E27FC236}">
                <a16:creationId xmlns:a16="http://schemas.microsoft.com/office/drawing/2014/main" id="{A6E05219-4710-4EB1-AA9A-A31153352F89}"/>
              </a:ext>
            </a:extLst>
          </p:cNvPr>
          <p:cNvPicPr>
            <a:picLocks noChangeAspect="1"/>
          </p:cNvPicPr>
          <p:nvPr/>
        </p:nvPicPr>
        <p:blipFill>
          <a:blip r:embed="rId5"/>
          <a:stretch>
            <a:fillRect/>
          </a:stretch>
        </p:blipFill>
        <p:spPr>
          <a:xfrm>
            <a:off x="3273673" y="739593"/>
            <a:ext cx="5650802" cy="2975157"/>
          </a:xfrm>
          <a:prstGeom prst="rect">
            <a:avLst/>
          </a:prstGeom>
        </p:spPr>
      </p:pic>
      <p:sp>
        <p:nvSpPr>
          <p:cNvPr id="11" name="Google Shape;106;p17">
            <a:extLst>
              <a:ext uri="{FF2B5EF4-FFF2-40B4-BE49-F238E27FC236}">
                <a16:creationId xmlns:a16="http://schemas.microsoft.com/office/drawing/2014/main" id="{61F679FD-0CBC-47C2-8EC1-48F83342C008}"/>
              </a:ext>
            </a:extLst>
          </p:cNvPr>
          <p:cNvSpPr txBox="1"/>
          <p:nvPr/>
        </p:nvSpPr>
        <p:spPr>
          <a:xfrm>
            <a:off x="340499" y="1385295"/>
            <a:ext cx="2055261" cy="1692741"/>
          </a:xfrm>
          <a:prstGeom prst="rect">
            <a:avLst/>
          </a:prstGeom>
          <a:noFill/>
          <a:ln>
            <a:noFill/>
          </a:ln>
        </p:spPr>
        <p:txBody>
          <a:bodyPr spcFirstLastPara="1" wrap="square" lIns="91425" tIns="91425" rIns="91425" bIns="91425" anchor="t" anchorCtr="0">
            <a:spAutoFit/>
          </a:bodyPr>
          <a:lstStyle/>
          <a:p>
            <a:pPr lvl="0" algn="just"/>
            <a:r>
              <a:rPr lang="en-US" dirty="0" err="1">
                <a:latin typeface="Rubik"/>
                <a:ea typeface="Rubik"/>
                <a:cs typeface="Rubik"/>
                <a:sym typeface="Rubik"/>
              </a:rPr>
              <a:t>Jika</a:t>
            </a:r>
            <a:r>
              <a:rPr lang="en-US" dirty="0">
                <a:latin typeface="Rubik"/>
                <a:ea typeface="Rubik"/>
                <a:cs typeface="Rubik"/>
                <a:sym typeface="Rubik"/>
              </a:rPr>
              <a:t> </a:t>
            </a:r>
            <a:r>
              <a:rPr lang="en-US" dirty="0" err="1">
                <a:latin typeface="Rubik"/>
                <a:ea typeface="Rubik"/>
                <a:cs typeface="Rubik"/>
                <a:sym typeface="Rubik"/>
              </a:rPr>
              <a:t>tampilan</a:t>
            </a:r>
            <a:r>
              <a:rPr lang="en-US" dirty="0">
                <a:latin typeface="Rubik"/>
                <a:ea typeface="Rubik"/>
                <a:cs typeface="Rubik"/>
                <a:sym typeface="Rubik"/>
              </a:rPr>
              <a:t> </a:t>
            </a:r>
            <a:r>
              <a:rPr lang="en-US" dirty="0" err="1">
                <a:latin typeface="Rubik"/>
                <a:ea typeface="Rubik"/>
                <a:cs typeface="Rubik"/>
                <a:sym typeface="Rubik"/>
              </a:rPr>
              <a:t>seperti</a:t>
            </a:r>
            <a:r>
              <a:rPr lang="en-US" dirty="0">
                <a:latin typeface="Rubik"/>
                <a:ea typeface="Rubik"/>
                <a:cs typeface="Rubik"/>
                <a:sym typeface="Rubik"/>
              </a:rPr>
              <a:t> Gambar 10, </a:t>
            </a:r>
            <a:r>
              <a:rPr lang="en-US" dirty="0" err="1">
                <a:latin typeface="Rubik"/>
                <a:ea typeface="Rubik"/>
                <a:cs typeface="Rubik"/>
                <a:sym typeface="Rubik"/>
              </a:rPr>
              <a:t>pilihlah</a:t>
            </a:r>
            <a:r>
              <a:rPr lang="en-US" dirty="0">
                <a:latin typeface="Rubik"/>
                <a:ea typeface="Rubik"/>
                <a:cs typeface="Rubik"/>
                <a:sym typeface="Rubik"/>
              </a:rPr>
              <a:t> </a:t>
            </a:r>
            <a:r>
              <a:rPr lang="en-US" dirty="0" err="1">
                <a:latin typeface="Rubik"/>
                <a:ea typeface="Rubik"/>
                <a:cs typeface="Rubik"/>
                <a:sym typeface="Rubik"/>
              </a:rPr>
              <a:t>dbo</a:t>
            </a:r>
            <a:r>
              <a:rPr lang="en-US" dirty="0">
                <a:latin typeface="Rubik"/>
                <a:ea typeface="Rubik"/>
                <a:cs typeface="Rubik"/>
                <a:sym typeface="Rubik"/>
              </a:rPr>
              <a:t> yang </a:t>
            </a:r>
            <a:r>
              <a:rPr lang="en-US" dirty="0" err="1">
                <a:latin typeface="Rubik"/>
                <a:ea typeface="Rubik"/>
                <a:cs typeface="Rubik"/>
                <a:sym typeface="Rubik"/>
              </a:rPr>
              <a:t>terdiri</a:t>
            </a:r>
            <a:r>
              <a:rPr lang="en-US" dirty="0">
                <a:latin typeface="Rubik"/>
                <a:ea typeface="Rubik"/>
                <a:cs typeface="Rubik"/>
                <a:sym typeface="Rubik"/>
              </a:rPr>
              <a:t> </a:t>
            </a:r>
            <a:r>
              <a:rPr lang="en-US" dirty="0" err="1">
                <a:latin typeface="Rubik"/>
                <a:ea typeface="Rubik"/>
                <a:cs typeface="Rubik"/>
                <a:sym typeface="Rubik"/>
              </a:rPr>
              <a:t>dari</a:t>
            </a:r>
            <a:r>
              <a:rPr lang="en-US" dirty="0">
                <a:latin typeface="Rubik"/>
                <a:ea typeface="Rubik"/>
                <a:cs typeface="Rubik"/>
                <a:sym typeface="Rubik"/>
              </a:rPr>
              <a:t> customer, product, </a:t>
            </a:r>
            <a:r>
              <a:rPr lang="en-US" dirty="0" err="1">
                <a:latin typeface="Rubik"/>
                <a:ea typeface="Rubik"/>
                <a:cs typeface="Rubik"/>
                <a:sym typeface="Rubik"/>
              </a:rPr>
              <a:t>sales_order</a:t>
            </a:r>
            <a:r>
              <a:rPr lang="en-US" dirty="0">
                <a:latin typeface="Rubik"/>
                <a:ea typeface="Rubik"/>
                <a:cs typeface="Rubik"/>
                <a:sym typeface="Rubik"/>
              </a:rPr>
              <a:t>, dan </a:t>
            </a:r>
            <a:r>
              <a:rPr lang="en-US" dirty="0" err="1">
                <a:latin typeface="Rubik"/>
                <a:ea typeface="Rubik"/>
                <a:cs typeface="Rubik"/>
                <a:sym typeface="Rubik"/>
              </a:rPr>
              <a:t>status_order</a:t>
            </a:r>
            <a:r>
              <a:rPr lang="en-US" dirty="0">
                <a:latin typeface="Rubik"/>
                <a:ea typeface="Rubik"/>
                <a:cs typeface="Rubik"/>
                <a:sym typeface="Rubik"/>
              </a:rPr>
              <a:t> =&gt; </a:t>
            </a:r>
            <a:r>
              <a:rPr lang="en-US" dirty="0" err="1">
                <a:latin typeface="Rubik"/>
                <a:ea typeface="Rubik"/>
                <a:cs typeface="Rubik"/>
                <a:sym typeface="Rubik"/>
              </a:rPr>
              <a:t>Klik</a:t>
            </a:r>
            <a:r>
              <a:rPr lang="en-US" dirty="0">
                <a:latin typeface="Rubik"/>
                <a:ea typeface="Rubik"/>
                <a:cs typeface="Rubik"/>
                <a:sym typeface="Rubik"/>
              </a:rPr>
              <a:t> Next =&gt; </a:t>
            </a:r>
            <a:r>
              <a:rPr lang="en-US" dirty="0" err="1">
                <a:latin typeface="Rubik"/>
                <a:ea typeface="Rubik"/>
                <a:cs typeface="Rubik"/>
                <a:sym typeface="Rubik"/>
              </a:rPr>
              <a:t>Klik</a:t>
            </a:r>
            <a:r>
              <a:rPr lang="en-US" dirty="0">
                <a:latin typeface="Rubik"/>
                <a:ea typeface="Rubik"/>
                <a:cs typeface="Rubik"/>
                <a:sym typeface="Rubik"/>
              </a:rPr>
              <a:t> Finish</a:t>
            </a:r>
            <a:endParaRPr dirty="0">
              <a:latin typeface="Rubik"/>
              <a:ea typeface="Rubik"/>
              <a:cs typeface="Rubik"/>
              <a:sym typeface="Rubik"/>
            </a:endParaRPr>
          </a:p>
        </p:txBody>
      </p:sp>
      <p:sp>
        <p:nvSpPr>
          <p:cNvPr id="12" name="Rectangle 11">
            <a:extLst>
              <a:ext uri="{FF2B5EF4-FFF2-40B4-BE49-F238E27FC236}">
                <a16:creationId xmlns:a16="http://schemas.microsoft.com/office/drawing/2014/main" id="{B4A6242E-8FBB-4991-9FC5-1D93161FF625}"/>
              </a:ext>
            </a:extLst>
          </p:cNvPr>
          <p:cNvSpPr/>
          <p:nvPr/>
        </p:nvSpPr>
        <p:spPr>
          <a:xfrm>
            <a:off x="340500" y="739593"/>
            <a:ext cx="2095006" cy="738664"/>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Scheme </a:t>
            </a:r>
            <a:r>
              <a:rPr lang="en-US" b="1" dirty="0" err="1">
                <a:latin typeface="Rubik"/>
                <a:ea typeface="Rubik"/>
                <a:cs typeface="Rubik"/>
                <a:sym typeface="Rubik"/>
              </a:rPr>
              <a:t>Tabel</a:t>
            </a:r>
            <a:r>
              <a:rPr lang="en-US" b="1" dirty="0">
                <a:latin typeface="Rubik"/>
                <a:ea typeface="Rubik"/>
                <a:cs typeface="Rubik"/>
                <a:sym typeface="Rubik"/>
              </a:rPr>
              <a:t> pada Metadata Database Source</a:t>
            </a:r>
            <a:endParaRPr lang="en-US" b="1" dirty="0"/>
          </a:p>
        </p:txBody>
      </p:sp>
      <p:pic>
        <p:nvPicPr>
          <p:cNvPr id="4" name="Picture 3">
            <a:extLst>
              <a:ext uri="{FF2B5EF4-FFF2-40B4-BE49-F238E27FC236}">
                <a16:creationId xmlns:a16="http://schemas.microsoft.com/office/drawing/2014/main" id="{0E96985F-6AEC-4E28-A3E4-75EDED98AE75}"/>
              </a:ext>
            </a:extLst>
          </p:cNvPr>
          <p:cNvPicPr>
            <a:picLocks noChangeAspect="1"/>
          </p:cNvPicPr>
          <p:nvPr/>
        </p:nvPicPr>
        <p:blipFill>
          <a:blip r:embed="rId6"/>
          <a:stretch>
            <a:fillRect/>
          </a:stretch>
        </p:blipFill>
        <p:spPr>
          <a:xfrm>
            <a:off x="615082" y="3071662"/>
            <a:ext cx="1734656" cy="1474085"/>
          </a:xfrm>
          <a:prstGeom prst="rect">
            <a:avLst/>
          </a:prstGeom>
        </p:spPr>
      </p:pic>
      <p:sp>
        <p:nvSpPr>
          <p:cNvPr id="13" name="Rectangle 12">
            <a:extLst>
              <a:ext uri="{FF2B5EF4-FFF2-40B4-BE49-F238E27FC236}">
                <a16:creationId xmlns:a16="http://schemas.microsoft.com/office/drawing/2014/main" id="{ABBAD08A-5B19-481A-B0E2-BDB89AFBEBF8}"/>
              </a:ext>
            </a:extLst>
          </p:cNvPr>
          <p:cNvSpPr/>
          <p:nvPr/>
        </p:nvSpPr>
        <p:spPr>
          <a:xfrm>
            <a:off x="940434" y="4517552"/>
            <a:ext cx="1083951" cy="307777"/>
          </a:xfrm>
          <a:prstGeom prst="rect">
            <a:avLst/>
          </a:prstGeom>
        </p:spPr>
        <p:txBody>
          <a:bodyPr wrap="none">
            <a:spAutoFit/>
          </a:bodyPr>
          <a:lstStyle/>
          <a:p>
            <a:pPr algn="ctr"/>
            <a:r>
              <a:rPr lang="en-US" dirty="0">
                <a:latin typeface="Rubik"/>
                <a:ea typeface="Rubik"/>
                <a:cs typeface="Rubik"/>
                <a:sym typeface="Rubik"/>
              </a:rPr>
              <a:t>Gambar 11.</a:t>
            </a:r>
            <a:endParaRPr lang="en-US" dirty="0"/>
          </a:p>
        </p:txBody>
      </p:sp>
      <p:sp>
        <p:nvSpPr>
          <p:cNvPr id="6" name="Rectangle 5">
            <a:extLst>
              <a:ext uri="{FF2B5EF4-FFF2-40B4-BE49-F238E27FC236}">
                <a16:creationId xmlns:a16="http://schemas.microsoft.com/office/drawing/2014/main" id="{C745C9D8-8082-493E-9CC4-8E30D6066579}"/>
              </a:ext>
            </a:extLst>
          </p:cNvPr>
          <p:cNvSpPr/>
          <p:nvPr/>
        </p:nvSpPr>
        <p:spPr>
          <a:xfrm>
            <a:off x="3918667" y="4022527"/>
            <a:ext cx="4572000" cy="523220"/>
          </a:xfrm>
          <a:prstGeom prst="rect">
            <a:avLst/>
          </a:prstGeom>
        </p:spPr>
        <p:txBody>
          <a:bodyPr>
            <a:spAutoFit/>
          </a:bodyPr>
          <a:lstStyle/>
          <a:p>
            <a:r>
              <a:rPr lang="en-US" b="1" i="1" dirty="0">
                <a:latin typeface="Rubik"/>
                <a:ea typeface="Rubik"/>
                <a:cs typeface="Rubik"/>
                <a:sym typeface="Rubik"/>
              </a:rPr>
              <a:t>Note: </a:t>
            </a:r>
            <a:r>
              <a:rPr lang="en-US" b="1" i="1" dirty="0" err="1">
                <a:latin typeface="Rubik"/>
                <a:ea typeface="Rubik"/>
                <a:cs typeface="Rubik"/>
                <a:sym typeface="Rubik"/>
              </a:rPr>
              <a:t>Langkah-langkah</a:t>
            </a:r>
            <a:r>
              <a:rPr lang="en-US" b="1" i="1" dirty="0">
                <a:latin typeface="Rubik"/>
                <a:ea typeface="Rubik"/>
                <a:cs typeface="Rubik"/>
                <a:sym typeface="Rubik"/>
              </a:rPr>
              <a:t> </a:t>
            </a:r>
            <a:r>
              <a:rPr lang="en-US" b="1" i="1" dirty="0" err="1">
                <a:latin typeface="Rubik"/>
                <a:ea typeface="Rubik"/>
                <a:cs typeface="Rubik"/>
                <a:sym typeface="Rubik"/>
              </a:rPr>
              <a:t>tadi</a:t>
            </a:r>
            <a:r>
              <a:rPr lang="en-US" b="1" i="1" dirty="0">
                <a:latin typeface="Rubik"/>
                <a:ea typeface="Rubik"/>
                <a:cs typeface="Rubik"/>
                <a:sym typeface="Rubik"/>
              </a:rPr>
              <a:t> </a:t>
            </a:r>
            <a:r>
              <a:rPr lang="en-US" b="1" i="1" dirty="0" err="1">
                <a:latin typeface="Rubik"/>
                <a:ea typeface="Rubik"/>
                <a:cs typeface="Rubik"/>
                <a:sym typeface="Rubik"/>
              </a:rPr>
              <a:t>diulangi</a:t>
            </a:r>
            <a:r>
              <a:rPr lang="en-US" b="1" i="1" dirty="0">
                <a:latin typeface="Rubik"/>
                <a:ea typeface="Rubik"/>
                <a:cs typeface="Rubik"/>
                <a:sym typeface="Rubik"/>
              </a:rPr>
              <a:t> </a:t>
            </a:r>
            <a:r>
              <a:rPr lang="en-US" b="1" i="1" dirty="0" err="1">
                <a:latin typeface="Rubik"/>
                <a:ea typeface="Rubik"/>
                <a:cs typeface="Rubik"/>
                <a:sym typeface="Rubik"/>
              </a:rPr>
              <a:t>kembali</a:t>
            </a:r>
            <a:r>
              <a:rPr lang="en-US" b="1" i="1" dirty="0">
                <a:latin typeface="Rubik"/>
                <a:ea typeface="Rubik"/>
                <a:cs typeface="Rubik"/>
                <a:sym typeface="Rubik"/>
              </a:rPr>
              <a:t> untuk </a:t>
            </a:r>
            <a:r>
              <a:rPr lang="en-US" b="1" i="1" dirty="0" err="1">
                <a:latin typeface="Rubik"/>
                <a:ea typeface="Rubik"/>
                <a:cs typeface="Rubik"/>
                <a:sym typeface="Rubik"/>
              </a:rPr>
              <a:t>membuat</a:t>
            </a:r>
            <a:r>
              <a:rPr lang="en-US" b="1" i="1" dirty="0">
                <a:latin typeface="Rubik"/>
                <a:ea typeface="Rubik"/>
                <a:cs typeface="Rubik"/>
                <a:sym typeface="Rubik"/>
              </a:rPr>
              <a:t> Metadata Database Warehouse</a:t>
            </a:r>
            <a:endParaRPr lang="en-US" b="1" i="1" dirty="0"/>
          </a:p>
        </p:txBody>
      </p:sp>
    </p:spTree>
    <p:extLst>
      <p:ext uri="{BB962C8B-B14F-4D97-AF65-F5344CB8AC3E}">
        <p14:creationId xmlns:p14="http://schemas.microsoft.com/office/powerpoint/2010/main" val="1090758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(5)</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 name="Rectangle 9">
            <a:extLst>
              <a:ext uri="{FF2B5EF4-FFF2-40B4-BE49-F238E27FC236}">
                <a16:creationId xmlns:a16="http://schemas.microsoft.com/office/drawing/2014/main" id="{E3758537-71F9-4BB5-98AD-7FF76E8F58AD}"/>
              </a:ext>
            </a:extLst>
          </p:cNvPr>
          <p:cNvSpPr/>
          <p:nvPr/>
        </p:nvSpPr>
        <p:spPr>
          <a:xfrm>
            <a:off x="6118339" y="3833262"/>
            <a:ext cx="1114408" cy="307777"/>
          </a:xfrm>
          <a:prstGeom prst="rect">
            <a:avLst/>
          </a:prstGeom>
        </p:spPr>
        <p:txBody>
          <a:bodyPr wrap="none">
            <a:spAutoFit/>
          </a:bodyPr>
          <a:lstStyle/>
          <a:p>
            <a:pPr algn="ctr"/>
            <a:r>
              <a:rPr lang="en-US" dirty="0">
                <a:latin typeface="Rubik"/>
                <a:ea typeface="Rubik"/>
                <a:cs typeface="Rubik"/>
                <a:sym typeface="Rubik"/>
              </a:rPr>
              <a:t>Gambar 13.</a:t>
            </a:r>
            <a:endParaRPr lang="en-US" dirty="0"/>
          </a:p>
        </p:txBody>
      </p:sp>
      <p:sp>
        <p:nvSpPr>
          <p:cNvPr id="11" name="Google Shape;106;p17">
            <a:extLst>
              <a:ext uri="{FF2B5EF4-FFF2-40B4-BE49-F238E27FC236}">
                <a16:creationId xmlns:a16="http://schemas.microsoft.com/office/drawing/2014/main" id="{61F679FD-0CBC-47C2-8EC1-48F83342C008}"/>
              </a:ext>
            </a:extLst>
          </p:cNvPr>
          <p:cNvSpPr txBox="1"/>
          <p:nvPr/>
        </p:nvSpPr>
        <p:spPr>
          <a:xfrm>
            <a:off x="340500" y="1134611"/>
            <a:ext cx="2435504" cy="1908184"/>
          </a:xfrm>
          <a:prstGeom prst="rect">
            <a:avLst/>
          </a:prstGeom>
          <a:noFill/>
          <a:ln>
            <a:noFill/>
          </a:ln>
        </p:spPr>
        <p:txBody>
          <a:bodyPr spcFirstLastPara="1" wrap="square" lIns="91425" tIns="91425" rIns="91425" bIns="91425" anchor="t" anchorCtr="0">
            <a:spAutoFit/>
          </a:bodyPr>
          <a:lstStyle/>
          <a:p>
            <a:pPr lvl="0" algn="just"/>
            <a:r>
              <a:rPr lang="en-US" dirty="0">
                <a:latin typeface="Rubik"/>
                <a:ea typeface="Rubik"/>
                <a:cs typeface="Rubik"/>
                <a:sym typeface="Rubik"/>
              </a:rPr>
              <a:t>Pada Job Designs, </a:t>
            </a:r>
            <a:r>
              <a:rPr lang="en-US" dirty="0" err="1">
                <a:latin typeface="Rubik"/>
                <a:ea typeface="Rubik"/>
                <a:cs typeface="Rubik"/>
                <a:sym typeface="Rubik"/>
              </a:rPr>
              <a:t>klik</a:t>
            </a:r>
            <a:r>
              <a:rPr lang="en-US" dirty="0">
                <a:latin typeface="Rubik"/>
                <a:ea typeface="Rubik"/>
                <a:cs typeface="Rubik"/>
                <a:sym typeface="Rubik"/>
              </a:rPr>
              <a:t> </a:t>
            </a:r>
            <a:r>
              <a:rPr lang="en-US" dirty="0" err="1">
                <a:latin typeface="Rubik"/>
                <a:ea typeface="Rubik"/>
                <a:cs typeface="Rubik"/>
                <a:sym typeface="Rubik"/>
              </a:rPr>
              <a:t>Kanan</a:t>
            </a:r>
            <a:r>
              <a:rPr lang="en-US" dirty="0">
                <a:latin typeface="Rubik"/>
                <a:ea typeface="Rubik"/>
                <a:cs typeface="Rubik"/>
                <a:sym typeface="Rubik"/>
              </a:rPr>
              <a:t> =&gt; </a:t>
            </a:r>
            <a:r>
              <a:rPr lang="en-US" dirty="0" err="1">
                <a:latin typeface="Rubik"/>
                <a:ea typeface="Rubik"/>
                <a:cs typeface="Rubik"/>
                <a:sym typeface="Rubik"/>
              </a:rPr>
              <a:t>Klik</a:t>
            </a:r>
            <a:r>
              <a:rPr lang="en-US" dirty="0">
                <a:latin typeface="Rubik"/>
                <a:ea typeface="Rubik"/>
                <a:cs typeface="Rubik"/>
                <a:sym typeface="Rubik"/>
              </a:rPr>
              <a:t> Create Folder =&gt; Masukkan </a:t>
            </a:r>
            <a:r>
              <a:rPr lang="en-US" dirty="0" err="1">
                <a:latin typeface="Rubik"/>
                <a:ea typeface="Rubik"/>
                <a:cs typeface="Rubik"/>
                <a:sym typeface="Rubik"/>
              </a:rPr>
              <a:t>DWH_Project</a:t>
            </a:r>
            <a:endParaRPr lang="en-US" dirty="0">
              <a:latin typeface="Rubik"/>
              <a:ea typeface="Rubik"/>
              <a:cs typeface="Rubik"/>
              <a:sym typeface="Rubik"/>
            </a:endParaRPr>
          </a:p>
          <a:p>
            <a:pPr lvl="0" algn="just"/>
            <a:endParaRPr lang="en-US" dirty="0">
              <a:latin typeface="Rubik"/>
              <a:ea typeface="Rubik"/>
              <a:cs typeface="Rubik"/>
              <a:sym typeface="Rubik"/>
            </a:endParaRPr>
          </a:p>
          <a:p>
            <a:pPr lvl="0" algn="just"/>
            <a:r>
              <a:rPr lang="en-US" dirty="0">
                <a:latin typeface="Rubik"/>
                <a:ea typeface="Rubik"/>
                <a:cs typeface="Rubik"/>
                <a:sym typeface="Rubik"/>
              </a:rPr>
              <a:t>Pada folder </a:t>
            </a:r>
            <a:r>
              <a:rPr lang="en-US" dirty="0" err="1">
                <a:latin typeface="Rubik"/>
                <a:ea typeface="Rubik"/>
                <a:cs typeface="Rubik"/>
                <a:sym typeface="Rubik"/>
              </a:rPr>
              <a:t>DWH_Project</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a:t>
            </a:r>
            <a:r>
              <a:rPr lang="en-US" dirty="0" err="1">
                <a:latin typeface="Rubik"/>
                <a:ea typeface="Rubik"/>
                <a:cs typeface="Rubik"/>
                <a:sym typeface="Rubik"/>
              </a:rPr>
              <a:t>kanan</a:t>
            </a:r>
            <a:r>
              <a:rPr lang="en-US" dirty="0">
                <a:latin typeface="Rubik"/>
                <a:ea typeface="Rubik"/>
                <a:cs typeface="Rubik"/>
                <a:sym typeface="Rubik"/>
              </a:rPr>
              <a:t> Create job =&gt; </a:t>
            </a:r>
            <a:r>
              <a:rPr lang="en-US" dirty="0" err="1">
                <a:latin typeface="Rubik"/>
                <a:ea typeface="Rubik"/>
                <a:cs typeface="Rubik"/>
                <a:sym typeface="Rubik"/>
              </a:rPr>
              <a:t>Ketik</a:t>
            </a:r>
            <a:r>
              <a:rPr lang="en-US" dirty="0">
                <a:latin typeface="Rubik"/>
                <a:ea typeface="Rubik"/>
                <a:cs typeface="Rubik"/>
                <a:sym typeface="Rubik"/>
              </a:rPr>
              <a:t> </a:t>
            </a:r>
            <a:r>
              <a:rPr lang="en-US" dirty="0" err="1">
                <a:latin typeface="Rubik"/>
                <a:ea typeface="Rubik"/>
                <a:cs typeface="Rubik"/>
                <a:sym typeface="Rubik"/>
              </a:rPr>
              <a:t>FinalTaskJob</a:t>
            </a:r>
            <a:r>
              <a:rPr lang="en-US" dirty="0">
                <a:latin typeface="Rubik"/>
                <a:ea typeface="Rubik"/>
                <a:cs typeface="Rubik"/>
                <a:sym typeface="Rubik"/>
              </a:rPr>
              <a:t> =&gt; </a:t>
            </a:r>
            <a:r>
              <a:rPr lang="en-US" dirty="0" err="1">
                <a:latin typeface="Rubik"/>
                <a:ea typeface="Rubik"/>
                <a:cs typeface="Rubik"/>
                <a:sym typeface="Rubik"/>
              </a:rPr>
              <a:t>Klik</a:t>
            </a:r>
            <a:r>
              <a:rPr lang="en-US" dirty="0">
                <a:latin typeface="Rubik"/>
                <a:ea typeface="Rubik"/>
                <a:cs typeface="Rubik"/>
                <a:sym typeface="Rubik"/>
              </a:rPr>
              <a:t> Finish</a:t>
            </a:r>
            <a:endParaRPr dirty="0">
              <a:latin typeface="Rubik"/>
              <a:ea typeface="Rubik"/>
              <a:cs typeface="Rubik"/>
              <a:sym typeface="Rubik"/>
            </a:endParaRPr>
          </a:p>
        </p:txBody>
      </p:sp>
      <p:sp>
        <p:nvSpPr>
          <p:cNvPr id="12" name="Rectangle 11">
            <a:extLst>
              <a:ext uri="{FF2B5EF4-FFF2-40B4-BE49-F238E27FC236}">
                <a16:creationId xmlns:a16="http://schemas.microsoft.com/office/drawing/2014/main" id="{B4A6242E-8FBB-4991-9FC5-1D93161FF625}"/>
              </a:ext>
            </a:extLst>
          </p:cNvPr>
          <p:cNvSpPr/>
          <p:nvPr/>
        </p:nvSpPr>
        <p:spPr>
          <a:xfrm>
            <a:off x="340500" y="739593"/>
            <a:ext cx="2275700" cy="307777"/>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Job Designs</a:t>
            </a:r>
            <a:endParaRPr lang="en-US" b="1" dirty="0"/>
          </a:p>
        </p:txBody>
      </p:sp>
      <p:sp>
        <p:nvSpPr>
          <p:cNvPr id="13" name="Rectangle 12">
            <a:extLst>
              <a:ext uri="{FF2B5EF4-FFF2-40B4-BE49-F238E27FC236}">
                <a16:creationId xmlns:a16="http://schemas.microsoft.com/office/drawing/2014/main" id="{ABBAD08A-5B19-481A-B0E2-BDB89AFBEBF8}"/>
              </a:ext>
            </a:extLst>
          </p:cNvPr>
          <p:cNvSpPr/>
          <p:nvPr/>
        </p:nvSpPr>
        <p:spPr>
          <a:xfrm>
            <a:off x="3244953" y="1873227"/>
            <a:ext cx="1112805" cy="307777"/>
          </a:xfrm>
          <a:prstGeom prst="rect">
            <a:avLst/>
          </a:prstGeom>
        </p:spPr>
        <p:txBody>
          <a:bodyPr wrap="none">
            <a:spAutoFit/>
          </a:bodyPr>
          <a:lstStyle/>
          <a:p>
            <a:pPr algn="ctr"/>
            <a:r>
              <a:rPr lang="en-US" dirty="0">
                <a:latin typeface="Rubik"/>
                <a:ea typeface="Rubik"/>
                <a:cs typeface="Rubik"/>
                <a:sym typeface="Rubik"/>
              </a:rPr>
              <a:t>Gambar 12.</a:t>
            </a:r>
            <a:endParaRPr lang="en-US" dirty="0"/>
          </a:p>
        </p:txBody>
      </p:sp>
      <p:pic>
        <p:nvPicPr>
          <p:cNvPr id="2" name="Picture 1">
            <a:extLst>
              <a:ext uri="{FF2B5EF4-FFF2-40B4-BE49-F238E27FC236}">
                <a16:creationId xmlns:a16="http://schemas.microsoft.com/office/drawing/2014/main" id="{2C37A4D0-90CA-4742-8FBD-8C5E2D39B2D8}"/>
              </a:ext>
            </a:extLst>
          </p:cNvPr>
          <p:cNvPicPr>
            <a:picLocks noChangeAspect="1"/>
          </p:cNvPicPr>
          <p:nvPr/>
        </p:nvPicPr>
        <p:blipFill rotWithShape="1">
          <a:blip r:embed="rId5"/>
          <a:srcRect r="34450"/>
          <a:stretch/>
        </p:blipFill>
        <p:spPr>
          <a:xfrm>
            <a:off x="2930243" y="739594"/>
            <a:ext cx="1742226" cy="1133633"/>
          </a:xfrm>
          <a:prstGeom prst="rect">
            <a:avLst/>
          </a:prstGeom>
        </p:spPr>
      </p:pic>
      <p:pic>
        <p:nvPicPr>
          <p:cNvPr id="5" name="Picture 4">
            <a:extLst>
              <a:ext uri="{FF2B5EF4-FFF2-40B4-BE49-F238E27FC236}">
                <a16:creationId xmlns:a16="http://schemas.microsoft.com/office/drawing/2014/main" id="{6147CA5F-3288-458B-B851-8E367BB92D26}"/>
              </a:ext>
            </a:extLst>
          </p:cNvPr>
          <p:cNvPicPr>
            <a:picLocks noChangeAspect="1"/>
          </p:cNvPicPr>
          <p:nvPr/>
        </p:nvPicPr>
        <p:blipFill>
          <a:blip r:embed="rId6"/>
          <a:stretch>
            <a:fillRect/>
          </a:stretch>
        </p:blipFill>
        <p:spPr>
          <a:xfrm>
            <a:off x="4826707" y="739593"/>
            <a:ext cx="3697672" cy="3093669"/>
          </a:xfrm>
          <a:prstGeom prst="rect">
            <a:avLst/>
          </a:prstGeom>
        </p:spPr>
      </p:pic>
    </p:spTree>
    <p:extLst>
      <p:ext uri="{BB962C8B-B14F-4D97-AF65-F5344CB8AC3E}">
        <p14:creationId xmlns:p14="http://schemas.microsoft.com/office/powerpoint/2010/main" val="358847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(6)</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 name="Rectangle 9">
            <a:extLst>
              <a:ext uri="{FF2B5EF4-FFF2-40B4-BE49-F238E27FC236}">
                <a16:creationId xmlns:a16="http://schemas.microsoft.com/office/drawing/2014/main" id="{E3758537-71F9-4BB5-98AD-7FF76E8F58AD}"/>
              </a:ext>
            </a:extLst>
          </p:cNvPr>
          <p:cNvSpPr/>
          <p:nvPr/>
        </p:nvSpPr>
        <p:spPr>
          <a:xfrm>
            <a:off x="5595436" y="4612892"/>
            <a:ext cx="1119217" cy="307777"/>
          </a:xfrm>
          <a:prstGeom prst="rect">
            <a:avLst/>
          </a:prstGeom>
        </p:spPr>
        <p:txBody>
          <a:bodyPr wrap="none">
            <a:spAutoFit/>
          </a:bodyPr>
          <a:lstStyle/>
          <a:p>
            <a:pPr algn="ctr"/>
            <a:r>
              <a:rPr lang="en-US" dirty="0">
                <a:latin typeface="Rubik"/>
                <a:ea typeface="Rubik"/>
                <a:cs typeface="Rubik"/>
                <a:sym typeface="Rubik"/>
              </a:rPr>
              <a:t>Gambar 14.</a:t>
            </a:r>
            <a:endParaRPr lang="en-US" dirty="0"/>
          </a:p>
        </p:txBody>
      </p:sp>
      <p:sp>
        <p:nvSpPr>
          <p:cNvPr id="11" name="Google Shape;106;p17">
            <a:extLst>
              <a:ext uri="{FF2B5EF4-FFF2-40B4-BE49-F238E27FC236}">
                <a16:creationId xmlns:a16="http://schemas.microsoft.com/office/drawing/2014/main" id="{61F679FD-0CBC-47C2-8EC1-48F83342C008}"/>
              </a:ext>
            </a:extLst>
          </p:cNvPr>
          <p:cNvSpPr txBox="1"/>
          <p:nvPr/>
        </p:nvSpPr>
        <p:spPr>
          <a:xfrm>
            <a:off x="340499" y="1134611"/>
            <a:ext cx="2689303" cy="1908184"/>
          </a:xfrm>
          <a:prstGeom prst="rect">
            <a:avLst/>
          </a:prstGeom>
          <a:noFill/>
          <a:ln>
            <a:noFill/>
          </a:ln>
        </p:spPr>
        <p:txBody>
          <a:bodyPr spcFirstLastPara="1" wrap="square" lIns="91425" tIns="91425" rIns="91425" bIns="91425" anchor="t" anchorCtr="0">
            <a:spAutoFit/>
          </a:bodyPr>
          <a:lstStyle/>
          <a:p>
            <a:pPr lvl="0" algn="just"/>
            <a:r>
              <a:rPr lang="en-US" dirty="0" err="1">
                <a:latin typeface="Rubik"/>
                <a:ea typeface="Rubik"/>
                <a:cs typeface="Rubik"/>
                <a:sym typeface="Rubik"/>
              </a:rPr>
              <a:t>Tampilan</a:t>
            </a:r>
            <a:r>
              <a:rPr lang="en-US" dirty="0">
                <a:latin typeface="Rubik"/>
                <a:ea typeface="Rubik"/>
                <a:cs typeface="Rubik"/>
                <a:sym typeface="Rubik"/>
              </a:rPr>
              <a:t> </a:t>
            </a:r>
            <a:r>
              <a:rPr lang="en-US" dirty="0" err="1">
                <a:latin typeface="Rubik"/>
                <a:ea typeface="Rubik"/>
                <a:cs typeface="Rubik"/>
                <a:sym typeface="Rubik"/>
              </a:rPr>
              <a:t>hasil</a:t>
            </a:r>
            <a:r>
              <a:rPr lang="en-US" dirty="0">
                <a:latin typeface="Rubik"/>
                <a:ea typeface="Rubik"/>
                <a:cs typeface="Rubik"/>
                <a:sym typeface="Rubik"/>
              </a:rPr>
              <a:t> </a:t>
            </a:r>
            <a:r>
              <a:rPr lang="en-US" dirty="0" err="1">
                <a:latin typeface="Rubik"/>
                <a:ea typeface="Rubik"/>
                <a:cs typeface="Rubik"/>
                <a:sym typeface="Rubik"/>
              </a:rPr>
              <a:t>eksekusi</a:t>
            </a:r>
            <a:r>
              <a:rPr lang="en-US" dirty="0">
                <a:latin typeface="Rubik"/>
                <a:ea typeface="Rubik"/>
                <a:cs typeface="Rubik"/>
                <a:sym typeface="Rubik"/>
              </a:rPr>
              <a:t> Job, Input </a:t>
            </a:r>
            <a:r>
              <a:rPr lang="en-US" dirty="0" err="1">
                <a:latin typeface="Rubik"/>
                <a:ea typeface="Rubik"/>
                <a:cs typeface="Rubik"/>
                <a:sym typeface="Rubik"/>
              </a:rPr>
              <a:t>ServerCustomer</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OutputDWHCustomer</a:t>
            </a:r>
            <a:r>
              <a:rPr lang="en-US" dirty="0">
                <a:latin typeface="Rubik"/>
                <a:ea typeface="Rubik"/>
                <a:cs typeface="Rubik"/>
                <a:sym typeface="Rubik"/>
              </a:rPr>
              <a:t> </a:t>
            </a:r>
            <a:r>
              <a:rPr lang="en-US" dirty="0" err="1">
                <a:latin typeface="Rubik"/>
                <a:ea typeface="Rubik"/>
                <a:cs typeface="Rubik"/>
                <a:sym typeface="Rubik"/>
              </a:rPr>
              <a:t>terdapat</a:t>
            </a:r>
            <a:r>
              <a:rPr lang="en-US" dirty="0">
                <a:latin typeface="Rubik"/>
                <a:ea typeface="Rubik"/>
                <a:cs typeface="Rubik"/>
                <a:sym typeface="Rubik"/>
              </a:rPr>
              <a:t> </a:t>
            </a:r>
            <a:r>
              <a:rPr lang="en-US" dirty="0" err="1">
                <a:latin typeface="Rubik"/>
                <a:ea typeface="Rubik"/>
                <a:cs typeface="Rubik"/>
                <a:sym typeface="Rubik"/>
              </a:rPr>
              <a:t>tMap</a:t>
            </a:r>
            <a:r>
              <a:rPr lang="en-US" dirty="0">
                <a:latin typeface="Rubik"/>
                <a:ea typeface="Rubik"/>
                <a:cs typeface="Rubik"/>
                <a:sym typeface="Rubik"/>
              </a:rPr>
              <a:t> untuk </a:t>
            </a:r>
            <a:r>
              <a:rPr lang="en-US" dirty="0" err="1">
                <a:latin typeface="Rubik"/>
                <a:ea typeface="Rubik"/>
                <a:cs typeface="Rubik"/>
                <a:sym typeface="Rubik"/>
              </a:rPr>
              <a:t>melakukan</a:t>
            </a:r>
            <a:r>
              <a:rPr lang="en-US" dirty="0">
                <a:latin typeface="Rubik"/>
                <a:ea typeface="Rubik"/>
                <a:cs typeface="Rubik"/>
                <a:sym typeface="Rubik"/>
              </a:rPr>
              <a:t> </a:t>
            </a:r>
            <a:r>
              <a:rPr lang="en-US" dirty="0" err="1">
                <a:latin typeface="Rubik"/>
                <a:ea typeface="Rubik"/>
                <a:cs typeface="Rubik"/>
                <a:sym typeface="Rubik"/>
              </a:rPr>
              <a:t>transformasi</a:t>
            </a:r>
            <a:r>
              <a:rPr lang="en-US" dirty="0">
                <a:latin typeface="Rubik"/>
                <a:ea typeface="Rubik"/>
                <a:cs typeface="Rubik"/>
                <a:sym typeface="Rubik"/>
              </a:rPr>
              <a:t> (</a:t>
            </a:r>
            <a:r>
              <a:rPr lang="en-US" dirty="0" err="1">
                <a:latin typeface="Rubik"/>
                <a:ea typeface="Rubik"/>
                <a:cs typeface="Rubik"/>
                <a:sym typeface="Rubik"/>
              </a:rPr>
              <a:t>Menggabungkan</a:t>
            </a:r>
            <a:r>
              <a:rPr lang="en-US" dirty="0">
                <a:latin typeface="Rubik"/>
                <a:ea typeface="Rubik"/>
                <a:cs typeface="Rubik"/>
                <a:sym typeface="Rubik"/>
              </a:rPr>
              <a:t> </a:t>
            </a:r>
            <a:r>
              <a:rPr lang="en-US" dirty="0" err="1">
                <a:latin typeface="Rubik"/>
                <a:ea typeface="Rubik"/>
                <a:cs typeface="Rubik"/>
                <a:sym typeface="Rubik"/>
              </a:rPr>
              <a:t>first_name</a:t>
            </a:r>
            <a:r>
              <a:rPr lang="en-US" dirty="0">
                <a:latin typeface="Rubik"/>
                <a:ea typeface="Rubik"/>
                <a:cs typeface="Rubik"/>
                <a:sym typeface="Rubik"/>
              </a:rPr>
              <a:t> dan </a:t>
            </a:r>
            <a:r>
              <a:rPr lang="en-US" dirty="0" err="1">
                <a:latin typeface="Rubik"/>
                <a:ea typeface="Rubik"/>
                <a:cs typeface="Rubik"/>
                <a:sym typeface="Rubik"/>
              </a:rPr>
              <a:t>last_name</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huruf</a:t>
            </a:r>
            <a:r>
              <a:rPr lang="en-US" dirty="0">
                <a:latin typeface="Rubik"/>
                <a:ea typeface="Rubik"/>
                <a:cs typeface="Rubik"/>
                <a:sym typeface="Rubik"/>
              </a:rPr>
              <a:t> </a:t>
            </a:r>
            <a:r>
              <a:rPr lang="en-US" dirty="0" err="1">
                <a:latin typeface="Rubik"/>
                <a:ea typeface="Rubik"/>
                <a:cs typeface="Rubik"/>
                <a:sym typeface="Rubik"/>
              </a:rPr>
              <a:t>kapital</a:t>
            </a:r>
            <a:r>
              <a:rPr lang="en-US" dirty="0">
                <a:latin typeface="Rubik"/>
                <a:ea typeface="Rubik"/>
                <a:cs typeface="Rubik"/>
                <a:sym typeface="Rubik"/>
              </a:rPr>
              <a:t> di </a:t>
            </a:r>
            <a:r>
              <a:rPr lang="en-US" dirty="0" err="1">
                <a:latin typeface="Rubik"/>
                <a:ea typeface="Rubik"/>
                <a:cs typeface="Rubik"/>
                <a:sym typeface="Rubik"/>
              </a:rPr>
              <a:t>keduanya</a:t>
            </a:r>
            <a:r>
              <a:rPr lang="en-US" dirty="0">
                <a:latin typeface="Rubik"/>
                <a:ea typeface="Rubik"/>
                <a:cs typeface="Rubik"/>
                <a:sym typeface="Rubik"/>
              </a:rPr>
              <a:t>.</a:t>
            </a:r>
            <a:endParaRPr dirty="0">
              <a:latin typeface="Rubik"/>
              <a:ea typeface="Rubik"/>
              <a:cs typeface="Rubik"/>
              <a:sym typeface="Rubik"/>
            </a:endParaRPr>
          </a:p>
        </p:txBody>
      </p:sp>
      <p:sp>
        <p:nvSpPr>
          <p:cNvPr id="12" name="Rectangle 11">
            <a:extLst>
              <a:ext uri="{FF2B5EF4-FFF2-40B4-BE49-F238E27FC236}">
                <a16:creationId xmlns:a16="http://schemas.microsoft.com/office/drawing/2014/main" id="{B4A6242E-8FBB-4991-9FC5-1D93161FF625}"/>
              </a:ext>
            </a:extLst>
          </p:cNvPr>
          <p:cNvSpPr/>
          <p:nvPr/>
        </p:nvSpPr>
        <p:spPr>
          <a:xfrm>
            <a:off x="340500" y="739593"/>
            <a:ext cx="2275700" cy="307777"/>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Job Designs</a:t>
            </a:r>
            <a:endParaRPr lang="en-US" b="1" dirty="0"/>
          </a:p>
        </p:txBody>
      </p:sp>
      <p:pic>
        <p:nvPicPr>
          <p:cNvPr id="4" name="Picture 3">
            <a:extLst>
              <a:ext uri="{FF2B5EF4-FFF2-40B4-BE49-F238E27FC236}">
                <a16:creationId xmlns:a16="http://schemas.microsoft.com/office/drawing/2014/main" id="{4A3FFE46-9E1B-48A6-BFAC-EAD4FA8092CD}"/>
              </a:ext>
            </a:extLst>
          </p:cNvPr>
          <p:cNvPicPr>
            <a:picLocks noChangeAspect="1"/>
          </p:cNvPicPr>
          <p:nvPr/>
        </p:nvPicPr>
        <p:blipFill>
          <a:blip r:embed="rId5"/>
          <a:stretch>
            <a:fillRect/>
          </a:stretch>
        </p:blipFill>
        <p:spPr>
          <a:xfrm>
            <a:off x="4103440" y="739593"/>
            <a:ext cx="3553321" cy="3724795"/>
          </a:xfrm>
          <a:prstGeom prst="rect">
            <a:avLst/>
          </a:prstGeom>
        </p:spPr>
      </p:pic>
    </p:spTree>
    <p:extLst>
      <p:ext uri="{BB962C8B-B14F-4D97-AF65-F5344CB8AC3E}">
        <p14:creationId xmlns:p14="http://schemas.microsoft.com/office/powerpoint/2010/main" val="1974050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3. </a:t>
            </a:r>
            <a:r>
              <a:rPr lang="en-US" sz="2400" b="1" dirty="0">
                <a:latin typeface="Rubik"/>
                <a:ea typeface="Rubik"/>
                <a:cs typeface="Rubik"/>
                <a:sym typeface="Rubik"/>
              </a:rPr>
              <a:t>Create ETL Process (7)</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 name="Rectangle 9">
            <a:extLst>
              <a:ext uri="{FF2B5EF4-FFF2-40B4-BE49-F238E27FC236}">
                <a16:creationId xmlns:a16="http://schemas.microsoft.com/office/drawing/2014/main" id="{E3758537-71F9-4BB5-98AD-7FF76E8F58AD}"/>
              </a:ext>
            </a:extLst>
          </p:cNvPr>
          <p:cNvSpPr/>
          <p:nvPr/>
        </p:nvSpPr>
        <p:spPr>
          <a:xfrm>
            <a:off x="3916404" y="726925"/>
            <a:ext cx="1114408" cy="307777"/>
          </a:xfrm>
          <a:prstGeom prst="rect">
            <a:avLst/>
          </a:prstGeom>
        </p:spPr>
        <p:txBody>
          <a:bodyPr wrap="none">
            <a:spAutoFit/>
          </a:bodyPr>
          <a:lstStyle/>
          <a:p>
            <a:pPr algn="ctr"/>
            <a:r>
              <a:rPr lang="en-US" dirty="0">
                <a:latin typeface="Rubik"/>
                <a:ea typeface="Rubik"/>
                <a:cs typeface="Rubik"/>
                <a:sym typeface="Rubik"/>
              </a:rPr>
              <a:t>Gambar 15.</a:t>
            </a:r>
            <a:endParaRPr lang="en-US" dirty="0"/>
          </a:p>
        </p:txBody>
      </p:sp>
      <p:sp>
        <p:nvSpPr>
          <p:cNvPr id="11" name="Google Shape;106;p17">
            <a:extLst>
              <a:ext uri="{FF2B5EF4-FFF2-40B4-BE49-F238E27FC236}">
                <a16:creationId xmlns:a16="http://schemas.microsoft.com/office/drawing/2014/main" id="{61F679FD-0CBC-47C2-8EC1-48F83342C008}"/>
              </a:ext>
            </a:extLst>
          </p:cNvPr>
          <p:cNvSpPr txBox="1"/>
          <p:nvPr/>
        </p:nvSpPr>
        <p:spPr>
          <a:xfrm>
            <a:off x="340500" y="1134611"/>
            <a:ext cx="2435504" cy="1477297"/>
          </a:xfrm>
          <a:prstGeom prst="rect">
            <a:avLst/>
          </a:prstGeom>
          <a:noFill/>
          <a:ln>
            <a:noFill/>
          </a:ln>
        </p:spPr>
        <p:txBody>
          <a:bodyPr spcFirstLastPara="1" wrap="square" lIns="91425" tIns="91425" rIns="91425" bIns="91425" anchor="t" anchorCtr="0">
            <a:spAutoFit/>
          </a:bodyPr>
          <a:lstStyle/>
          <a:p>
            <a:pPr lvl="0" algn="just"/>
            <a:r>
              <a:rPr lang="en-US" dirty="0">
                <a:latin typeface="Rubik"/>
                <a:ea typeface="Rubik"/>
                <a:cs typeface="Rubik"/>
                <a:sym typeface="Rubik"/>
              </a:rPr>
              <a:t>Hasil untuk ETL Process yang </a:t>
            </a:r>
            <a:r>
              <a:rPr lang="en-US" dirty="0" err="1">
                <a:latin typeface="Rubik"/>
                <a:ea typeface="Rubik"/>
                <a:cs typeface="Rubik"/>
                <a:sym typeface="Rubik"/>
              </a:rPr>
              <a:t>telah</a:t>
            </a:r>
            <a:r>
              <a:rPr lang="en-US" dirty="0">
                <a:latin typeface="Rubik"/>
                <a:ea typeface="Rubik"/>
                <a:cs typeface="Rubik"/>
                <a:sym typeface="Rubik"/>
              </a:rPr>
              <a:t> </a:t>
            </a:r>
            <a:r>
              <a:rPr lang="en-US" dirty="0" err="1">
                <a:latin typeface="Rubik"/>
                <a:ea typeface="Rubik"/>
                <a:cs typeface="Rubik"/>
                <a:sym typeface="Rubik"/>
              </a:rPr>
              <a:t>dilakukan</a:t>
            </a:r>
            <a:r>
              <a:rPr lang="en-US" dirty="0">
                <a:latin typeface="Rubik"/>
                <a:ea typeface="Rubik"/>
                <a:cs typeface="Rubik"/>
                <a:sym typeface="Rubik"/>
              </a:rPr>
              <a:t>. Gambar 15 </a:t>
            </a:r>
            <a:r>
              <a:rPr lang="en-US" dirty="0" err="1">
                <a:latin typeface="Rubik"/>
                <a:ea typeface="Rubik"/>
                <a:cs typeface="Rubik"/>
                <a:sym typeface="Rubik"/>
              </a:rPr>
              <a:t>menunjukkan</a:t>
            </a:r>
            <a:r>
              <a:rPr lang="en-US" dirty="0">
                <a:latin typeface="Rubik"/>
                <a:ea typeface="Rubik"/>
                <a:cs typeface="Rubik"/>
                <a:sym typeface="Rubik"/>
              </a:rPr>
              <a:t> </a:t>
            </a:r>
            <a:r>
              <a:rPr lang="en-US" dirty="0" err="1">
                <a:latin typeface="Rubik"/>
                <a:ea typeface="Rubik"/>
                <a:cs typeface="Rubik"/>
                <a:sym typeface="Rubik"/>
              </a:rPr>
              <a:t>sebelum</a:t>
            </a:r>
            <a:r>
              <a:rPr lang="en-US" dirty="0">
                <a:latin typeface="Rubik"/>
                <a:ea typeface="Rubik"/>
                <a:cs typeface="Rubik"/>
                <a:sym typeface="Rubik"/>
              </a:rPr>
              <a:t> </a:t>
            </a:r>
            <a:r>
              <a:rPr lang="en-US" dirty="0" err="1">
                <a:latin typeface="Rubik"/>
                <a:ea typeface="Rubik"/>
                <a:cs typeface="Rubik"/>
                <a:sym typeface="Rubik"/>
              </a:rPr>
              <a:t>dilakukan</a:t>
            </a:r>
            <a:r>
              <a:rPr lang="en-US" dirty="0">
                <a:latin typeface="Rubik"/>
                <a:ea typeface="Rubik"/>
                <a:cs typeface="Rubik"/>
                <a:sym typeface="Rubik"/>
              </a:rPr>
              <a:t> ETL Process, </a:t>
            </a:r>
            <a:r>
              <a:rPr lang="en-US" dirty="0" err="1">
                <a:latin typeface="Rubik"/>
                <a:ea typeface="Rubik"/>
                <a:cs typeface="Rubik"/>
                <a:sym typeface="Rubik"/>
              </a:rPr>
              <a:t>sedangkan</a:t>
            </a:r>
            <a:r>
              <a:rPr lang="en-US" dirty="0">
                <a:latin typeface="Rubik"/>
                <a:ea typeface="Rubik"/>
                <a:cs typeface="Rubik"/>
                <a:sym typeface="Rubik"/>
              </a:rPr>
              <a:t> Gambar 16 </a:t>
            </a:r>
            <a:r>
              <a:rPr lang="en-US" dirty="0" err="1">
                <a:latin typeface="Rubik"/>
                <a:ea typeface="Rubik"/>
                <a:cs typeface="Rubik"/>
                <a:sym typeface="Rubik"/>
              </a:rPr>
              <a:t>sesudahnya</a:t>
            </a:r>
            <a:r>
              <a:rPr lang="en-US" dirty="0">
                <a:latin typeface="Rubik"/>
                <a:ea typeface="Rubik"/>
                <a:cs typeface="Rubik"/>
                <a:sym typeface="Rubik"/>
              </a:rPr>
              <a:t>.</a:t>
            </a:r>
            <a:endParaRPr dirty="0">
              <a:latin typeface="Rubik"/>
              <a:ea typeface="Rubik"/>
              <a:cs typeface="Rubik"/>
              <a:sym typeface="Rubik"/>
            </a:endParaRPr>
          </a:p>
        </p:txBody>
      </p:sp>
      <p:sp>
        <p:nvSpPr>
          <p:cNvPr id="12" name="Rectangle 11">
            <a:extLst>
              <a:ext uri="{FF2B5EF4-FFF2-40B4-BE49-F238E27FC236}">
                <a16:creationId xmlns:a16="http://schemas.microsoft.com/office/drawing/2014/main" id="{B4A6242E-8FBB-4991-9FC5-1D93161FF625}"/>
              </a:ext>
            </a:extLst>
          </p:cNvPr>
          <p:cNvSpPr/>
          <p:nvPr/>
        </p:nvSpPr>
        <p:spPr>
          <a:xfrm>
            <a:off x="340500" y="739593"/>
            <a:ext cx="2275700" cy="307777"/>
          </a:xfrm>
          <a:prstGeom prst="rect">
            <a:avLst/>
          </a:prstGeom>
        </p:spPr>
        <p:txBody>
          <a:bodyPr wrap="square">
            <a:spAutoFit/>
          </a:bodyPr>
          <a:lstStyle/>
          <a:p>
            <a:r>
              <a:rPr lang="en-US" b="1" dirty="0" err="1">
                <a:latin typeface="Rubik"/>
                <a:ea typeface="Rubik"/>
                <a:cs typeface="Rubik"/>
                <a:sym typeface="Rubik"/>
              </a:rPr>
              <a:t>Membuat</a:t>
            </a:r>
            <a:r>
              <a:rPr lang="en-US" b="1" dirty="0">
                <a:latin typeface="Rubik"/>
                <a:ea typeface="Rubik"/>
                <a:cs typeface="Rubik"/>
                <a:sym typeface="Rubik"/>
              </a:rPr>
              <a:t> Job Designs</a:t>
            </a:r>
            <a:endParaRPr lang="en-US" b="1" dirty="0"/>
          </a:p>
        </p:txBody>
      </p:sp>
      <p:pic>
        <p:nvPicPr>
          <p:cNvPr id="3" name="Picture 2">
            <a:extLst>
              <a:ext uri="{FF2B5EF4-FFF2-40B4-BE49-F238E27FC236}">
                <a16:creationId xmlns:a16="http://schemas.microsoft.com/office/drawing/2014/main" id="{60BEA5A7-1DAA-4DFA-B684-4BA80C6BA37B}"/>
              </a:ext>
            </a:extLst>
          </p:cNvPr>
          <p:cNvPicPr>
            <a:picLocks noChangeAspect="1"/>
          </p:cNvPicPr>
          <p:nvPr/>
        </p:nvPicPr>
        <p:blipFill>
          <a:blip r:embed="rId5"/>
          <a:stretch>
            <a:fillRect/>
          </a:stretch>
        </p:blipFill>
        <p:spPr>
          <a:xfrm>
            <a:off x="5116811" y="726925"/>
            <a:ext cx="3686689" cy="1771897"/>
          </a:xfrm>
          <a:prstGeom prst="rect">
            <a:avLst/>
          </a:prstGeom>
        </p:spPr>
      </p:pic>
      <p:pic>
        <p:nvPicPr>
          <p:cNvPr id="4" name="Picture 3">
            <a:extLst>
              <a:ext uri="{FF2B5EF4-FFF2-40B4-BE49-F238E27FC236}">
                <a16:creationId xmlns:a16="http://schemas.microsoft.com/office/drawing/2014/main" id="{663ED827-B476-426F-B936-37BBE82A3474}"/>
              </a:ext>
            </a:extLst>
          </p:cNvPr>
          <p:cNvPicPr>
            <a:picLocks noChangeAspect="1"/>
          </p:cNvPicPr>
          <p:nvPr/>
        </p:nvPicPr>
        <p:blipFill>
          <a:blip r:embed="rId6"/>
          <a:stretch>
            <a:fillRect/>
          </a:stretch>
        </p:blipFill>
        <p:spPr>
          <a:xfrm>
            <a:off x="5070374" y="2658219"/>
            <a:ext cx="3779561" cy="2325884"/>
          </a:xfrm>
          <a:prstGeom prst="rect">
            <a:avLst/>
          </a:prstGeom>
        </p:spPr>
      </p:pic>
      <p:sp>
        <p:nvSpPr>
          <p:cNvPr id="14" name="Rectangle 13">
            <a:extLst>
              <a:ext uri="{FF2B5EF4-FFF2-40B4-BE49-F238E27FC236}">
                <a16:creationId xmlns:a16="http://schemas.microsoft.com/office/drawing/2014/main" id="{FC63DD3C-0BBE-4C99-840C-A8474D99851F}"/>
              </a:ext>
            </a:extLst>
          </p:cNvPr>
          <p:cNvSpPr/>
          <p:nvPr/>
        </p:nvSpPr>
        <p:spPr>
          <a:xfrm>
            <a:off x="3928844" y="2935213"/>
            <a:ext cx="1116011" cy="307777"/>
          </a:xfrm>
          <a:prstGeom prst="rect">
            <a:avLst/>
          </a:prstGeom>
        </p:spPr>
        <p:txBody>
          <a:bodyPr wrap="none">
            <a:spAutoFit/>
          </a:bodyPr>
          <a:lstStyle/>
          <a:p>
            <a:pPr algn="ctr"/>
            <a:r>
              <a:rPr lang="en-US" dirty="0">
                <a:latin typeface="Rubik"/>
                <a:ea typeface="Rubik"/>
                <a:cs typeface="Rubik"/>
                <a:sym typeface="Rubik"/>
              </a:rPr>
              <a:t>Gambar 16.</a:t>
            </a:r>
            <a:endParaRPr lang="en-US" dirty="0"/>
          </a:p>
        </p:txBody>
      </p:sp>
    </p:spTree>
    <p:extLst>
      <p:ext uri="{BB962C8B-B14F-4D97-AF65-F5344CB8AC3E}">
        <p14:creationId xmlns:p14="http://schemas.microsoft.com/office/powerpoint/2010/main" val="3054802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786935"/>
            <a:ext cx="8463000" cy="156963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4</a:t>
            </a:r>
          </a:p>
          <a:p>
            <a:pPr lvl="0" algn="ctr"/>
            <a:r>
              <a:rPr lang="en-US" sz="4000" b="1" dirty="0" err="1">
                <a:latin typeface="Rubik"/>
                <a:ea typeface="Rubik"/>
                <a:cs typeface="Rubik"/>
                <a:sym typeface="Rubik"/>
              </a:rPr>
              <a:t>Membuat</a:t>
            </a:r>
            <a:r>
              <a:rPr lang="en-US" sz="4000" b="1" dirty="0">
                <a:latin typeface="Rubik"/>
                <a:ea typeface="Rubik"/>
                <a:cs typeface="Rubik"/>
                <a:sym typeface="Rubik"/>
              </a:rPr>
              <a:t> Store Procedure</a:t>
            </a:r>
            <a:endParaRPr sz="4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Tree>
    <p:extLst>
      <p:ext uri="{BB962C8B-B14F-4D97-AF65-F5344CB8AC3E}">
        <p14:creationId xmlns:p14="http://schemas.microsoft.com/office/powerpoint/2010/main" val="2331669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74" name="Google Shape;74;p15"/>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75" name="Google Shape;75;p15"/>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6" name="Google Shape;76;p15"/>
          <p:cNvSpPr/>
          <p:nvPr/>
        </p:nvSpPr>
        <p:spPr>
          <a:xfrm>
            <a:off x="0" y="13875"/>
            <a:ext cx="4572000" cy="5143500"/>
          </a:xfrm>
          <a:prstGeom prst="rect">
            <a:avLst/>
          </a:prstGeom>
          <a:solidFill>
            <a:srgbClr val="019FAB">
              <a:alpha val="4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537850" y="470625"/>
            <a:ext cx="1899300" cy="1848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ubik Medium"/>
              <a:ea typeface="Rubik Medium"/>
              <a:cs typeface="Rubik Medium"/>
              <a:sym typeface="Rubik Medium"/>
            </a:endParaRPr>
          </a:p>
        </p:txBody>
      </p:sp>
      <p:sp>
        <p:nvSpPr>
          <p:cNvPr id="78" name="Google Shape;78;p15"/>
          <p:cNvSpPr txBox="1"/>
          <p:nvPr/>
        </p:nvSpPr>
        <p:spPr>
          <a:xfrm>
            <a:off x="2487124" y="610260"/>
            <a:ext cx="20016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dirty="0">
                <a:latin typeface="Rubik SemiBold"/>
                <a:ea typeface="Rubik SemiBold"/>
                <a:cs typeface="Rubik SemiBold"/>
                <a:sym typeface="Rubik SemiBold"/>
              </a:rPr>
              <a:t>Nova Zidane Ibrahim</a:t>
            </a:r>
            <a:endParaRPr sz="3000" dirty="0">
              <a:latin typeface="Rubik SemiBold"/>
              <a:ea typeface="Rubik SemiBold"/>
              <a:cs typeface="Rubik SemiBold"/>
              <a:sym typeface="Rubik SemiBold"/>
            </a:endParaRPr>
          </a:p>
        </p:txBody>
      </p:sp>
      <p:sp>
        <p:nvSpPr>
          <p:cNvPr id="79" name="Google Shape;79;p15"/>
          <p:cNvSpPr txBox="1"/>
          <p:nvPr/>
        </p:nvSpPr>
        <p:spPr>
          <a:xfrm>
            <a:off x="537850" y="2571750"/>
            <a:ext cx="350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Rubik SemiBold"/>
                <a:ea typeface="Rubik SemiBold"/>
                <a:cs typeface="Rubik SemiBold"/>
                <a:sym typeface="Rubik SemiBold"/>
              </a:rPr>
              <a:t>About You</a:t>
            </a:r>
            <a:endParaRPr sz="2000">
              <a:latin typeface="Rubik SemiBold"/>
              <a:ea typeface="Rubik SemiBold"/>
              <a:cs typeface="Rubik SemiBold"/>
              <a:sym typeface="Rubik SemiBold"/>
            </a:endParaRPr>
          </a:p>
        </p:txBody>
      </p:sp>
      <p:sp>
        <p:nvSpPr>
          <p:cNvPr id="80" name="Google Shape;80;p15"/>
          <p:cNvSpPr txBox="1"/>
          <p:nvPr/>
        </p:nvSpPr>
        <p:spPr>
          <a:xfrm>
            <a:off x="4867250" y="959175"/>
            <a:ext cx="3850252"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dirty="0">
                <a:latin typeface="Rubik SemiBold"/>
                <a:ea typeface="Rubik SemiBold"/>
                <a:cs typeface="Rubik SemiBold"/>
                <a:sym typeface="Rubik SemiBold"/>
              </a:rPr>
              <a:t>Work and Internship Experience</a:t>
            </a:r>
            <a:endParaRPr sz="1800" b="1" dirty="0">
              <a:latin typeface="Rubik SemiBold"/>
              <a:ea typeface="Rubik SemiBold"/>
              <a:cs typeface="Rubik SemiBold"/>
              <a:sym typeface="Rubik SemiBold"/>
            </a:endParaRPr>
          </a:p>
        </p:txBody>
      </p:sp>
      <p:sp>
        <p:nvSpPr>
          <p:cNvPr id="81" name="Google Shape;81;p15"/>
          <p:cNvSpPr/>
          <p:nvPr/>
        </p:nvSpPr>
        <p:spPr>
          <a:xfrm>
            <a:off x="5095575" y="1848125"/>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5095575" y="2981600"/>
            <a:ext cx="28500" cy="991800"/>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5000625" y="17160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5000625" y="2800350"/>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000625" y="3952875"/>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294775" y="1625150"/>
            <a:ext cx="3740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dirty="0">
                <a:latin typeface="Rubik"/>
                <a:ea typeface="Rubik"/>
                <a:cs typeface="Rubik"/>
                <a:sym typeface="Rubik"/>
              </a:rPr>
              <a:t>Yayasan Sagasitas Indonesia</a:t>
            </a:r>
          </a:p>
          <a:p>
            <a:pPr marL="0" lvl="0" indent="0" algn="l" rtl="0">
              <a:spcBef>
                <a:spcPts val="0"/>
              </a:spcBef>
              <a:spcAft>
                <a:spcPts val="0"/>
              </a:spcAft>
              <a:buNone/>
            </a:pPr>
            <a:r>
              <a:rPr lang="en-US" i="1" dirty="0">
                <a:latin typeface="Rubik"/>
                <a:ea typeface="Rubik"/>
                <a:cs typeface="Rubik"/>
                <a:sym typeface="Rubik"/>
              </a:rPr>
              <a:t>AWS Cloud Computing Trainer</a:t>
            </a:r>
          </a:p>
          <a:p>
            <a:pPr marL="0" lvl="0" indent="0" algn="l" rtl="0">
              <a:spcBef>
                <a:spcPts val="0"/>
              </a:spcBef>
              <a:spcAft>
                <a:spcPts val="0"/>
              </a:spcAft>
              <a:buNone/>
            </a:pPr>
            <a:r>
              <a:rPr lang="en-US" dirty="0">
                <a:latin typeface="Rubik"/>
                <a:ea typeface="Rubik"/>
                <a:cs typeface="Rubik"/>
                <a:sym typeface="Rubik"/>
              </a:rPr>
              <a:t>Mar 2021 - Present</a:t>
            </a:r>
            <a:endParaRPr dirty="0">
              <a:latin typeface="Rubik"/>
              <a:ea typeface="Rubik"/>
              <a:cs typeface="Rubik"/>
              <a:sym typeface="Rubik"/>
            </a:endParaRPr>
          </a:p>
        </p:txBody>
      </p:sp>
      <p:sp>
        <p:nvSpPr>
          <p:cNvPr id="87" name="Google Shape;87;p15"/>
          <p:cNvSpPr txBox="1"/>
          <p:nvPr/>
        </p:nvSpPr>
        <p:spPr>
          <a:xfrm>
            <a:off x="5294775" y="2709450"/>
            <a:ext cx="3740100" cy="830966"/>
          </a:xfrm>
          <a:prstGeom prst="rect">
            <a:avLst/>
          </a:prstGeom>
          <a:noFill/>
          <a:ln>
            <a:noFill/>
          </a:ln>
        </p:spPr>
        <p:txBody>
          <a:bodyPr spcFirstLastPara="1" wrap="square" lIns="91425" tIns="91425" rIns="91425" bIns="91425" anchor="t" anchorCtr="0">
            <a:spAutoFit/>
          </a:bodyPr>
          <a:lstStyle/>
          <a:p>
            <a:pPr lvl="0"/>
            <a:r>
              <a:rPr lang="en-US" b="1" dirty="0">
                <a:latin typeface="Rubik"/>
                <a:ea typeface="Rubik"/>
                <a:cs typeface="Rubik"/>
                <a:sym typeface="Rubik"/>
              </a:rPr>
              <a:t>Sustainable Living Lab</a:t>
            </a:r>
          </a:p>
          <a:p>
            <a:pPr lvl="0"/>
            <a:r>
              <a:rPr lang="en-US" i="1" dirty="0">
                <a:latin typeface="Rubik"/>
                <a:ea typeface="Rubik"/>
                <a:cs typeface="Rubik"/>
                <a:sym typeface="Rubik"/>
              </a:rPr>
              <a:t>AI Trainer</a:t>
            </a:r>
          </a:p>
          <a:p>
            <a:pPr lvl="0"/>
            <a:r>
              <a:rPr lang="en-US" dirty="0">
                <a:latin typeface="Rubik"/>
                <a:ea typeface="Rubik"/>
                <a:cs typeface="Rubik"/>
                <a:sym typeface="Rubik"/>
              </a:rPr>
              <a:t>May 2021 – Dec 2021</a:t>
            </a:r>
          </a:p>
        </p:txBody>
      </p:sp>
      <p:sp>
        <p:nvSpPr>
          <p:cNvPr id="88" name="Google Shape;88;p15"/>
          <p:cNvSpPr txBox="1"/>
          <p:nvPr/>
        </p:nvSpPr>
        <p:spPr>
          <a:xfrm>
            <a:off x="5294775" y="3861975"/>
            <a:ext cx="3740100" cy="1046410"/>
          </a:xfrm>
          <a:prstGeom prst="rect">
            <a:avLst/>
          </a:prstGeom>
          <a:noFill/>
          <a:ln>
            <a:noFill/>
          </a:ln>
        </p:spPr>
        <p:txBody>
          <a:bodyPr spcFirstLastPara="1" wrap="square" lIns="91425" tIns="91425" rIns="91425" bIns="91425" anchor="t" anchorCtr="0">
            <a:spAutoFit/>
          </a:bodyPr>
          <a:lstStyle/>
          <a:p>
            <a:pPr lvl="0"/>
            <a:r>
              <a:rPr lang="en-US" b="1" dirty="0">
                <a:latin typeface="Rubik"/>
                <a:ea typeface="Rubik"/>
                <a:cs typeface="Rubik"/>
                <a:sym typeface="Rubik"/>
              </a:rPr>
              <a:t>PT Pertamina RU IV Cilacap</a:t>
            </a:r>
          </a:p>
          <a:p>
            <a:pPr lvl="0"/>
            <a:r>
              <a:rPr lang="en-US" i="1" dirty="0">
                <a:latin typeface="Rubik"/>
                <a:ea typeface="Rubik"/>
                <a:cs typeface="Rubik"/>
                <a:sym typeface="Rubik"/>
              </a:rPr>
              <a:t>Electrical &amp; Instrument Inspection Engineer Internship </a:t>
            </a:r>
          </a:p>
          <a:p>
            <a:pPr lvl="0"/>
            <a:r>
              <a:rPr lang="en-US" dirty="0">
                <a:latin typeface="Rubik"/>
                <a:ea typeface="Rubik"/>
                <a:cs typeface="Rubik"/>
                <a:sym typeface="Rubik"/>
              </a:rPr>
              <a:t>Aug 2021 – Oct 2021</a:t>
            </a:r>
          </a:p>
        </p:txBody>
      </p:sp>
      <p:sp>
        <p:nvSpPr>
          <p:cNvPr id="90" name="Google Shape;90;p15"/>
          <p:cNvSpPr txBox="1"/>
          <p:nvPr/>
        </p:nvSpPr>
        <p:spPr>
          <a:xfrm>
            <a:off x="537850" y="3064350"/>
            <a:ext cx="3740100" cy="1692741"/>
          </a:xfrm>
          <a:prstGeom prst="rect">
            <a:avLst/>
          </a:prstGeom>
          <a:noFill/>
          <a:ln>
            <a:noFill/>
          </a:ln>
        </p:spPr>
        <p:txBody>
          <a:bodyPr spcFirstLastPara="1" wrap="square" lIns="91425" tIns="91425" rIns="91425" bIns="91425" anchor="t" anchorCtr="0">
            <a:spAutoFit/>
          </a:bodyPr>
          <a:lstStyle/>
          <a:p>
            <a:r>
              <a:rPr lang="en-US" dirty="0"/>
              <a:t>Detailed-oriented and highly motivated Bachelor's degree in Physics Engineering from Universitas Gadjah Mada Experienced and proficient in Python, R, SQL, Tableau, Looker Studio, and Artificial Intelligence (AI). Skilled in statistics, problem solving, programming, and data modeling.</a:t>
            </a:r>
          </a:p>
        </p:txBody>
      </p:sp>
      <p:pic>
        <p:nvPicPr>
          <p:cNvPr id="3" name="Picture 2">
            <a:extLst>
              <a:ext uri="{FF2B5EF4-FFF2-40B4-BE49-F238E27FC236}">
                <a16:creationId xmlns:a16="http://schemas.microsoft.com/office/drawing/2014/main" id="{6028B2C9-D02E-4BBF-B6DA-4D59332B1DEF}"/>
              </a:ext>
            </a:extLst>
          </p:cNvPr>
          <p:cNvPicPr>
            <a:picLocks noChangeAspect="1"/>
          </p:cNvPicPr>
          <p:nvPr/>
        </p:nvPicPr>
        <p:blipFill>
          <a:blip r:embed="rId5"/>
          <a:stretch>
            <a:fillRect/>
          </a:stretch>
        </p:blipFill>
        <p:spPr>
          <a:xfrm>
            <a:off x="571949" y="471028"/>
            <a:ext cx="1850400" cy="1850400"/>
          </a:xfrm>
          <a:prstGeom prst="ellipse">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4. </a:t>
            </a:r>
            <a:r>
              <a:rPr lang="en-US" sz="2400" b="1" dirty="0">
                <a:latin typeface="Rubik"/>
                <a:ea typeface="Rubik"/>
                <a:cs typeface="Rubik"/>
                <a:sym typeface="Rubik"/>
              </a:rPr>
              <a:t>Create Store Procedure (1)</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499" y="1262813"/>
            <a:ext cx="2852923" cy="1692741"/>
          </a:xfrm>
          <a:prstGeom prst="rect">
            <a:avLst/>
          </a:prstGeom>
          <a:noFill/>
          <a:ln>
            <a:noFill/>
          </a:ln>
        </p:spPr>
        <p:txBody>
          <a:bodyPr spcFirstLastPara="1" wrap="square" lIns="91425" tIns="91425" rIns="91425" bIns="91425" anchor="t" anchorCtr="0">
            <a:spAutoFit/>
          </a:bodyPr>
          <a:lstStyle/>
          <a:p>
            <a:pPr lvl="0" algn="just"/>
            <a:r>
              <a:rPr lang="en-US" dirty="0">
                <a:latin typeface="Rubik"/>
                <a:ea typeface="Rubik"/>
                <a:cs typeface="Rubik"/>
                <a:sym typeface="Rubik"/>
              </a:rPr>
              <a:t>Pada DB Type, </a:t>
            </a:r>
            <a:r>
              <a:rPr lang="en-US" dirty="0" err="1">
                <a:latin typeface="Rubik"/>
                <a:ea typeface="Rubik"/>
                <a:cs typeface="Rubik"/>
                <a:sym typeface="Rubik"/>
              </a:rPr>
              <a:t>pilih</a:t>
            </a:r>
            <a:r>
              <a:rPr lang="en-US" dirty="0">
                <a:latin typeface="Rubik"/>
                <a:ea typeface="Rubik"/>
                <a:cs typeface="Rubik"/>
                <a:sym typeface="Rubik"/>
              </a:rPr>
              <a:t> Microsoft SQL Server =&gt; Pada Db Version, </a:t>
            </a:r>
            <a:r>
              <a:rPr lang="en-US" dirty="0" err="1">
                <a:latin typeface="Rubik"/>
                <a:ea typeface="Rubik"/>
                <a:cs typeface="Rubik"/>
                <a:sym typeface="Rubik"/>
              </a:rPr>
              <a:t>Pilih</a:t>
            </a:r>
            <a:r>
              <a:rPr lang="en-US" dirty="0">
                <a:latin typeface="Rubik"/>
                <a:ea typeface="Rubik"/>
                <a:cs typeface="Rubik"/>
                <a:sym typeface="Rubik"/>
              </a:rPr>
              <a:t> Open source JTDS =&gt; Masukkan Login, Password, Server, dan </a:t>
            </a:r>
            <a:r>
              <a:rPr lang="en-US" dirty="0" err="1">
                <a:latin typeface="Rubik"/>
                <a:ea typeface="Rubik"/>
                <a:cs typeface="Rubik"/>
                <a:sym typeface="Rubik"/>
              </a:rPr>
              <a:t>DataBase</a:t>
            </a:r>
            <a:r>
              <a:rPr lang="en-US" dirty="0">
                <a:latin typeface="Rubik"/>
                <a:ea typeface="Rubik"/>
                <a:cs typeface="Rubik"/>
                <a:sym typeface="Rubik"/>
              </a:rPr>
              <a:t> =&gt; </a:t>
            </a:r>
            <a:r>
              <a:rPr lang="en-US" dirty="0" err="1">
                <a:latin typeface="Rubik"/>
                <a:ea typeface="Rubik"/>
                <a:cs typeface="Rubik"/>
                <a:sym typeface="Rubik"/>
              </a:rPr>
              <a:t>Klik</a:t>
            </a:r>
            <a:r>
              <a:rPr lang="en-US" dirty="0">
                <a:latin typeface="Rubik"/>
                <a:ea typeface="Rubik"/>
                <a:cs typeface="Rubik"/>
                <a:sym typeface="Rubik"/>
              </a:rPr>
              <a:t> Test Connection =&gt; </a:t>
            </a:r>
            <a:r>
              <a:rPr lang="en-US" dirty="0" err="1">
                <a:latin typeface="Rubik"/>
                <a:ea typeface="Rubik"/>
                <a:cs typeface="Rubik"/>
                <a:sym typeface="Rubik"/>
              </a:rPr>
              <a:t>Jika</a:t>
            </a:r>
            <a:r>
              <a:rPr lang="en-US" dirty="0">
                <a:latin typeface="Rubik"/>
                <a:ea typeface="Rubik"/>
                <a:cs typeface="Rubik"/>
                <a:sym typeface="Rubik"/>
              </a:rPr>
              <a:t> </a:t>
            </a:r>
            <a:r>
              <a:rPr lang="en-US" dirty="0" err="1">
                <a:latin typeface="Rubik"/>
                <a:ea typeface="Rubik"/>
                <a:cs typeface="Rubik"/>
                <a:sym typeface="Rubik"/>
              </a:rPr>
              <a:t>berhasil</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Finish</a:t>
            </a:r>
            <a:endParaRPr dirty="0">
              <a:latin typeface="Rubik"/>
              <a:ea typeface="Rubik"/>
              <a:cs typeface="Rubik"/>
              <a:sym typeface="Rubik"/>
            </a:endParaRPr>
          </a:p>
        </p:txBody>
      </p:sp>
      <p:sp>
        <p:nvSpPr>
          <p:cNvPr id="10" name="Rectangle 9">
            <a:extLst>
              <a:ext uri="{FF2B5EF4-FFF2-40B4-BE49-F238E27FC236}">
                <a16:creationId xmlns:a16="http://schemas.microsoft.com/office/drawing/2014/main" id="{E3758537-71F9-4BB5-98AD-7FF76E8F58AD}"/>
              </a:ext>
            </a:extLst>
          </p:cNvPr>
          <p:cNvSpPr/>
          <p:nvPr/>
        </p:nvSpPr>
        <p:spPr>
          <a:xfrm>
            <a:off x="5319501" y="4803986"/>
            <a:ext cx="1098379" cy="307777"/>
          </a:xfrm>
          <a:prstGeom prst="rect">
            <a:avLst/>
          </a:prstGeom>
        </p:spPr>
        <p:txBody>
          <a:bodyPr wrap="none">
            <a:spAutoFit/>
          </a:bodyPr>
          <a:lstStyle/>
          <a:p>
            <a:pPr algn="ctr"/>
            <a:r>
              <a:rPr lang="en-US" dirty="0">
                <a:latin typeface="Rubik"/>
                <a:ea typeface="Rubik"/>
                <a:cs typeface="Rubik"/>
                <a:sym typeface="Rubik"/>
              </a:rPr>
              <a:t>Gambar 17.</a:t>
            </a:r>
            <a:endParaRPr lang="en-US" dirty="0"/>
          </a:p>
        </p:txBody>
      </p:sp>
      <p:pic>
        <p:nvPicPr>
          <p:cNvPr id="4" name="Picture 3">
            <a:extLst>
              <a:ext uri="{FF2B5EF4-FFF2-40B4-BE49-F238E27FC236}">
                <a16:creationId xmlns:a16="http://schemas.microsoft.com/office/drawing/2014/main" id="{AFD25496-44CA-46D1-BCDF-0FCE38C19A48}"/>
              </a:ext>
            </a:extLst>
          </p:cNvPr>
          <p:cNvPicPr>
            <a:picLocks noChangeAspect="1"/>
          </p:cNvPicPr>
          <p:nvPr/>
        </p:nvPicPr>
        <p:blipFill>
          <a:blip r:embed="rId5"/>
          <a:stretch>
            <a:fillRect/>
          </a:stretch>
        </p:blipFill>
        <p:spPr>
          <a:xfrm>
            <a:off x="3829050" y="873066"/>
            <a:ext cx="3965600" cy="3797447"/>
          </a:xfrm>
          <a:prstGeom prst="rect">
            <a:avLst/>
          </a:prstGeom>
        </p:spPr>
      </p:pic>
    </p:spTree>
    <p:extLst>
      <p:ext uri="{BB962C8B-B14F-4D97-AF65-F5344CB8AC3E}">
        <p14:creationId xmlns:p14="http://schemas.microsoft.com/office/powerpoint/2010/main" val="2132304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4. </a:t>
            </a:r>
            <a:r>
              <a:rPr lang="en-US" sz="2400" b="1" dirty="0">
                <a:latin typeface="Rubik"/>
                <a:ea typeface="Rubik"/>
                <a:cs typeface="Rubik"/>
                <a:sym typeface="Rubik"/>
              </a:rPr>
              <a:t>Create Store Procedure (1)</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499" y="1262813"/>
            <a:ext cx="2852923" cy="1261854"/>
          </a:xfrm>
          <a:prstGeom prst="rect">
            <a:avLst/>
          </a:prstGeom>
          <a:noFill/>
          <a:ln>
            <a:noFill/>
          </a:ln>
        </p:spPr>
        <p:txBody>
          <a:bodyPr spcFirstLastPara="1" wrap="square" lIns="91425" tIns="91425" rIns="91425" bIns="91425" anchor="t" anchorCtr="0">
            <a:spAutoFit/>
          </a:bodyPr>
          <a:lstStyle/>
          <a:p>
            <a:pPr lvl="0" algn="just"/>
            <a:r>
              <a:rPr lang="en-US" dirty="0" err="1">
                <a:latin typeface="Rubik"/>
                <a:ea typeface="Rubik"/>
                <a:cs typeface="Rubik"/>
                <a:sym typeface="Rubik"/>
              </a:rPr>
              <a:t>Menjalankan</a:t>
            </a:r>
            <a:r>
              <a:rPr lang="en-US" dirty="0">
                <a:latin typeface="Rubik"/>
                <a:ea typeface="Rubik"/>
                <a:cs typeface="Rubik"/>
                <a:sym typeface="Rubik"/>
              </a:rPr>
              <a:t> Procedure </a:t>
            </a:r>
            <a:r>
              <a:rPr lang="en-US" dirty="0" err="1">
                <a:latin typeface="Rubik"/>
                <a:ea typeface="Rubik"/>
                <a:cs typeface="Rubik"/>
                <a:sym typeface="Rubik"/>
              </a:rPr>
              <a:t>summary_order_status</a:t>
            </a:r>
            <a:r>
              <a:rPr lang="en-US" dirty="0">
                <a:latin typeface="Rubik"/>
                <a:ea typeface="Rubik"/>
                <a:cs typeface="Rubik"/>
                <a:sym typeface="Rubik"/>
              </a:rPr>
              <a:t>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perintah</a:t>
            </a:r>
            <a:r>
              <a:rPr lang="en-US" dirty="0">
                <a:latin typeface="Rubik"/>
                <a:ea typeface="Rubik"/>
                <a:cs typeface="Rubik"/>
                <a:sym typeface="Rubik"/>
              </a:rPr>
              <a:t> </a:t>
            </a:r>
            <a:r>
              <a:rPr lang="en-US" dirty="0" err="1">
                <a:latin typeface="Rubik"/>
                <a:ea typeface="Rubik"/>
                <a:cs typeface="Rubik"/>
                <a:sym typeface="Rubik"/>
              </a:rPr>
              <a:t>berikut</a:t>
            </a:r>
            <a:r>
              <a:rPr lang="en-US" dirty="0">
                <a:latin typeface="Rubik"/>
                <a:ea typeface="Rubik"/>
                <a:cs typeface="Rubik"/>
                <a:sym typeface="Rubik"/>
              </a:rPr>
              <a:t>. Untuk @</a:t>
            </a:r>
            <a:r>
              <a:rPr lang="en-US" dirty="0" err="1">
                <a:latin typeface="Rubik"/>
                <a:ea typeface="Rubik"/>
                <a:cs typeface="Rubik"/>
                <a:sym typeface="Rubik"/>
              </a:rPr>
              <a:t>StatusID</a:t>
            </a:r>
            <a:r>
              <a:rPr lang="en-US" dirty="0">
                <a:latin typeface="Rubik"/>
                <a:ea typeface="Rubik"/>
                <a:cs typeface="Rubik"/>
                <a:sym typeface="Rubik"/>
              </a:rPr>
              <a:t>, </a:t>
            </a:r>
            <a:r>
              <a:rPr lang="en-US" dirty="0" err="1">
                <a:latin typeface="Rubik"/>
                <a:ea typeface="Rubik"/>
                <a:cs typeface="Rubik"/>
                <a:sym typeface="Rubik"/>
              </a:rPr>
              <a:t>pilih</a:t>
            </a:r>
            <a:r>
              <a:rPr lang="en-US" dirty="0">
                <a:latin typeface="Rubik"/>
                <a:ea typeface="Rubik"/>
                <a:cs typeface="Rubik"/>
                <a:sym typeface="Rubik"/>
              </a:rPr>
              <a:t> yang </a:t>
            </a:r>
            <a:r>
              <a:rPr lang="en-US" dirty="0" err="1">
                <a:latin typeface="Rubik"/>
                <a:ea typeface="Rubik"/>
                <a:cs typeface="Rubik"/>
                <a:sym typeface="Rubik"/>
              </a:rPr>
              <a:t>ingin</a:t>
            </a:r>
            <a:r>
              <a:rPr lang="en-US" dirty="0">
                <a:latin typeface="Rubik"/>
                <a:ea typeface="Rubik"/>
                <a:cs typeface="Rubik"/>
                <a:sym typeface="Rubik"/>
              </a:rPr>
              <a:t> </a:t>
            </a:r>
            <a:r>
              <a:rPr lang="en-US" dirty="0" err="1">
                <a:latin typeface="Rubik"/>
                <a:ea typeface="Rubik"/>
                <a:cs typeface="Rubik"/>
                <a:sym typeface="Rubik"/>
              </a:rPr>
              <a:t>dijalankan</a:t>
            </a:r>
            <a:r>
              <a:rPr lang="en-US" dirty="0">
                <a:latin typeface="Rubik"/>
                <a:ea typeface="Rubik"/>
                <a:cs typeface="Rubik"/>
                <a:sym typeface="Rubik"/>
              </a:rPr>
              <a:t>.</a:t>
            </a:r>
            <a:endParaRPr dirty="0">
              <a:latin typeface="Rubik"/>
              <a:ea typeface="Rubik"/>
              <a:cs typeface="Rubik"/>
              <a:sym typeface="Rubik"/>
            </a:endParaRPr>
          </a:p>
        </p:txBody>
      </p:sp>
      <p:sp>
        <p:nvSpPr>
          <p:cNvPr id="10" name="Rectangle 9">
            <a:extLst>
              <a:ext uri="{FF2B5EF4-FFF2-40B4-BE49-F238E27FC236}">
                <a16:creationId xmlns:a16="http://schemas.microsoft.com/office/drawing/2014/main" id="{E3758537-71F9-4BB5-98AD-7FF76E8F58AD}"/>
              </a:ext>
            </a:extLst>
          </p:cNvPr>
          <p:cNvSpPr/>
          <p:nvPr/>
        </p:nvSpPr>
        <p:spPr>
          <a:xfrm>
            <a:off x="5308277" y="2933393"/>
            <a:ext cx="1120820" cy="307777"/>
          </a:xfrm>
          <a:prstGeom prst="rect">
            <a:avLst/>
          </a:prstGeom>
        </p:spPr>
        <p:txBody>
          <a:bodyPr wrap="none">
            <a:spAutoFit/>
          </a:bodyPr>
          <a:lstStyle/>
          <a:p>
            <a:pPr algn="ctr"/>
            <a:r>
              <a:rPr lang="en-US" dirty="0">
                <a:latin typeface="Rubik"/>
                <a:ea typeface="Rubik"/>
                <a:cs typeface="Rubik"/>
                <a:sym typeface="Rubik"/>
              </a:rPr>
              <a:t>Gambar 18.</a:t>
            </a:r>
            <a:endParaRPr lang="en-US" dirty="0"/>
          </a:p>
        </p:txBody>
      </p:sp>
      <p:pic>
        <p:nvPicPr>
          <p:cNvPr id="2" name="Picture 1">
            <a:extLst>
              <a:ext uri="{FF2B5EF4-FFF2-40B4-BE49-F238E27FC236}">
                <a16:creationId xmlns:a16="http://schemas.microsoft.com/office/drawing/2014/main" id="{4FD9ED1A-4F5E-48A9-82F1-EA53E68D79CD}"/>
              </a:ext>
            </a:extLst>
          </p:cNvPr>
          <p:cNvPicPr>
            <a:picLocks noChangeAspect="1"/>
          </p:cNvPicPr>
          <p:nvPr/>
        </p:nvPicPr>
        <p:blipFill>
          <a:blip r:embed="rId5"/>
          <a:stretch>
            <a:fillRect/>
          </a:stretch>
        </p:blipFill>
        <p:spPr>
          <a:xfrm>
            <a:off x="4315898" y="1262813"/>
            <a:ext cx="3105583" cy="285790"/>
          </a:xfrm>
          <a:prstGeom prst="rect">
            <a:avLst/>
          </a:prstGeom>
        </p:spPr>
      </p:pic>
      <p:pic>
        <p:nvPicPr>
          <p:cNvPr id="3" name="Picture 2">
            <a:extLst>
              <a:ext uri="{FF2B5EF4-FFF2-40B4-BE49-F238E27FC236}">
                <a16:creationId xmlns:a16="http://schemas.microsoft.com/office/drawing/2014/main" id="{77EF6199-7017-40DD-B20B-ABD631789DB3}"/>
              </a:ext>
            </a:extLst>
          </p:cNvPr>
          <p:cNvPicPr>
            <a:picLocks noChangeAspect="1"/>
          </p:cNvPicPr>
          <p:nvPr/>
        </p:nvPicPr>
        <p:blipFill>
          <a:blip r:embed="rId6"/>
          <a:stretch>
            <a:fillRect/>
          </a:stretch>
        </p:blipFill>
        <p:spPr>
          <a:xfrm>
            <a:off x="3744317" y="1688471"/>
            <a:ext cx="4248743" cy="1105054"/>
          </a:xfrm>
          <a:prstGeom prst="rect">
            <a:avLst/>
          </a:prstGeom>
        </p:spPr>
      </p:pic>
    </p:spTree>
    <p:extLst>
      <p:ext uri="{BB962C8B-B14F-4D97-AF65-F5344CB8AC3E}">
        <p14:creationId xmlns:p14="http://schemas.microsoft.com/office/powerpoint/2010/main" val="380270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8"/>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12" name="Google Shape;112;p18"/>
          <p:cNvSpPr txBox="1"/>
          <p:nvPr/>
        </p:nvSpPr>
        <p:spPr>
          <a:xfrm>
            <a:off x="340500" y="1899838"/>
            <a:ext cx="8463000" cy="8772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US" sz="4500" b="1" dirty="0">
                <a:latin typeface="Rubik"/>
                <a:ea typeface="Rubik"/>
                <a:cs typeface="Rubik"/>
                <a:sym typeface="Rubik"/>
              </a:rPr>
              <a:t>My </a:t>
            </a:r>
            <a:r>
              <a:rPr lang="en" sz="4500" b="1" dirty="0">
                <a:latin typeface="Rubik"/>
                <a:ea typeface="Rubik"/>
                <a:cs typeface="Rubik"/>
                <a:sym typeface="Rubik"/>
              </a:rPr>
              <a:t>Link Here</a:t>
            </a:r>
            <a:endParaRPr sz="4500" b="1" dirty="0">
              <a:latin typeface="Rubik"/>
              <a:ea typeface="Rubik"/>
              <a:cs typeface="Rubik"/>
              <a:sym typeface="Rubik"/>
            </a:endParaRPr>
          </a:p>
        </p:txBody>
      </p:sp>
      <p:pic>
        <p:nvPicPr>
          <p:cNvPr id="113" name="Google Shape;113;p18"/>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4" name="Google Shape;114;p18"/>
          <p:cNvSpPr txBox="1"/>
          <p:nvPr/>
        </p:nvSpPr>
        <p:spPr>
          <a:xfrm>
            <a:off x="340500" y="2843463"/>
            <a:ext cx="8376900" cy="400200"/>
          </a:xfrm>
          <a:prstGeom prst="rect">
            <a:avLst/>
          </a:prstGeom>
          <a:noFill/>
          <a:ln>
            <a:noFill/>
          </a:ln>
        </p:spPr>
        <p:txBody>
          <a:bodyPr spcFirstLastPara="1" wrap="square" lIns="91425" tIns="91425" rIns="91425" bIns="91425" anchor="t" anchorCtr="0">
            <a:spAutoFit/>
          </a:bodyPr>
          <a:lstStyle/>
          <a:p>
            <a:pPr lvl="0" algn="ctr"/>
            <a:r>
              <a:rPr lang="en-US" b="1" dirty="0">
                <a:latin typeface="Rubik"/>
                <a:ea typeface="Rubik"/>
                <a:cs typeface="Rubik"/>
                <a:sym typeface="Rubik"/>
                <a:hlinkClick r:id="rId5"/>
              </a:rPr>
              <a:t>https://github.com/novazi/Rakamin-IDX-DataEngineer/tree/main</a:t>
            </a:r>
            <a:r>
              <a:rPr lang="en-US" b="1" dirty="0">
                <a:latin typeface="Rubik"/>
                <a:ea typeface="Rubik"/>
                <a:cs typeface="Rubik"/>
                <a:sym typeface="Rubik"/>
              </a:rPr>
              <a:t> </a:t>
            </a:r>
            <a:endParaRPr b="1" i="1" dirty="0">
              <a:latin typeface="Rubik"/>
              <a:ea typeface="Rubik"/>
              <a:cs typeface="Rubik"/>
              <a:sym typeface="Rubik"/>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9"/>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20" name="Google Shape;120;p19"/>
          <p:cNvSpPr txBox="1"/>
          <p:nvPr/>
        </p:nvSpPr>
        <p:spPr>
          <a:xfrm>
            <a:off x="340500" y="1899838"/>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a:latin typeface="Rubik"/>
                <a:ea typeface="Rubik"/>
                <a:cs typeface="Rubik"/>
                <a:sym typeface="Rubik"/>
              </a:rPr>
              <a:t>Video Presentation Here</a:t>
            </a:r>
            <a:endParaRPr sz="5000" b="1">
              <a:latin typeface="Rubik"/>
              <a:ea typeface="Rubik"/>
              <a:cs typeface="Rubik"/>
              <a:sym typeface="Rubik"/>
            </a:endParaRPr>
          </a:p>
        </p:txBody>
      </p:sp>
      <p:pic>
        <p:nvPicPr>
          <p:cNvPr id="121" name="Google Shape;121;p1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2" name="Google Shape;122;p19"/>
          <p:cNvSpPr txBox="1"/>
          <p:nvPr/>
        </p:nvSpPr>
        <p:spPr>
          <a:xfrm>
            <a:off x="1850460" y="2854138"/>
            <a:ext cx="5443080" cy="615523"/>
          </a:xfrm>
          <a:prstGeom prst="rect">
            <a:avLst/>
          </a:prstGeom>
          <a:noFill/>
          <a:ln>
            <a:noFill/>
          </a:ln>
        </p:spPr>
        <p:txBody>
          <a:bodyPr spcFirstLastPara="1" wrap="square" lIns="91425" tIns="91425" rIns="91425" bIns="91425" anchor="t" anchorCtr="0">
            <a:spAutoFit/>
          </a:bodyPr>
          <a:lstStyle/>
          <a:p>
            <a:pPr lvl="0" algn="ctr"/>
            <a:r>
              <a:rPr lang="en-US" b="1" dirty="0">
                <a:latin typeface="Rubik"/>
                <a:ea typeface="Rubik"/>
                <a:cs typeface="Rubik"/>
                <a:sym typeface="Rubik"/>
                <a:hlinkClick r:id="rId5"/>
              </a:rPr>
              <a:t>https://drive.google.com/drive/folders/159nsLfLiMhJ0957m_hsq249bpRDvSgab?usp=sharing</a:t>
            </a:r>
            <a:r>
              <a:rPr lang="en-US" b="1" dirty="0">
                <a:latin typeface="Rubik"/>
                <a:ea typeface="Rubik"/>
                <a:cs typeface="Rubik"/>
                <a:sym typeface="Rubik"/>
              </a:rPr>
              <a:t> </a:t>
            </a:r>
            <a:endParaRPr b="1" dirty="0">
              <a:latin typeface="Rubik"/>
              <a:ea typeface="Rubik"/>
              <a:cs typeface="Rubik"/>
              <a:sym typeface="Rubik"/>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26"/>
        <p:cNvGrpSpPr/>
        <p:nvPr/>
      </p:nvGrpSpPr>
      <p:grpSpPr>
        <a:xfrm>
          <a:off x="0" y="0"/>
          <a:ext cx="0" cy="0"/>
          <a:chOff x="0" y="0"/>
          <a:chExt cx="0" cy="0"/>
        </a:xfrm>
      </p:grpSpPr>
      <p:pic>
        <p:nvPicPr>
          <p:cNvPr id="127" name="Google Shape;127;p2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128" name="Google Shape;128;p20"/>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29" name="Google Shape;129;p20"/>
          <p:cNvSpPr txBox="1"/>
          <p:nvPr/>
        </p:nvSpPr>
        <p:spPr>
          <a:xfrm>
            <a:off x="2376000" y="1939850"/>
            <a:ext cx="4392000" cy="877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4500" b="1">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130" name="Google Shape;130;p20"/>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7" name="Picture 6">
            <a:extLst>
              <a:ext uri="{FF2B5EF4-FFF2-40B4-BE49-F238E27FC236}">
                <a16:creationId xmlns:a16="http://schemas.microsoft.com/office/drawing/2014/main" id="{63ADC3A9-CE94-4C04-B526-EC013CE381A0}"/>
              </a:ext>
            </a:extLst>
          </p:cNvPr>
          <p:cNvPicPr>
            <a:picLocks noChangeAspect="1"/>
          </p:cNvPicPr>
          <p:nvPr/>
        </p:nvPicPr>
        <p:blipFill>
          <a:blip r:embed="rId5"/>
          <a:stretch>
            <a:fillRect/>
          </a:stretch>
        </p:blipFill>
        <p:spPr>
          <a:xfrm>
            <a:off x="4791974" y="4388488"/>
            <a:ext cx="1581631" cy="36841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297450" y="185625"/>
            <a:ext cx="8463000" cy="800189"/>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US" sz="4000" b="1" dirty="0">
                <a:latin typeface="Rubik"/>
                <a:ea typeface="Rubik"/>
                <a:cs typeface="Rubik"/>
                <a:sym typeface="Rubik"/>
              </a:rPr>
              <a:t>Challenge</a:t>
            </a:r>
            <a:endParaRPr sz="4000" b="1" dirty="0">
              <a:latin typeface="Rubik"/>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297450" y="985814"/>
            <a:ext cx="8376900" cy="3416290"/>
          </a:xfrm>
          <a:prstGeom prst="rect">
            <a:avLst/>
          </a:prstGeom>
          <a:noFill/>
          <a:ln>
            <a:noFill/>
          </a:ln>
        </p:spPr>
        <p:txBody>
          <a:bodyPr spcFirstLastPara="1" wrap="square" lIns="91425" tIns="91425" rIns="91425" bIns="91425" anchor="t" anchorCtr="0">
            <a:spAutoFit/>
          </a:bodyPr>
          <a:lstStyle/>
          <a:p>
            <a:pPr lvl="0" algn="just"/>
            <a:r>
              <a:rPr lang="en-US" dirty="0"/>
              <a:t>Salah </a:t>
            </a:r>
            <a:r>
              <a:rPr lang="en-US" dirty="0" err="1"/>
              <a:t>satu</a:t>
            </a:r>
            <a:r>
              <a:rPr lang="en-US" dirty="0"/>
              <a:t> client </a:t>
            </a:r>
            <a:r>
              <a:rPr lang="en-US" dirty="0" err="1"/>
              <a:t>dari</a:t>
            </a:r>
            <a:r>
              <a:rPr lang="en-US" dirty="0"/>
              <a:t> ID/X Partners yang </a:t>
            </a:r>
            <a:r>
              <a:rPr lang="en-US" dirty="0" err="1"/>
              <a:t>bergerak</a:t>
            </a:r>
            <a:r>
              <a:rPr lang="en-US" dirty="0"/>
              <a:t> di </a:t>
            </a:r>
            <a:r>
              <a:rPr lang="en-US" dirty="0" err="1"/>
              <a:t>bidang</a:t>
            </a:r>
            <a:r>
              <a:rPr lang="en-US" dirty="0"/>
              <a:t> e-commerce </a:t>
            </a:r>
            <a:r>
              <a:rPr lang="en-US" dirty="0" err="1"/>
              <a:t>memiliki</a:t>
            </a:r>
            <a:r>
              <a:rPr lang="en-US" dirty="0"/>
              <a:t> </a:t>
            </a:r>
            <a:r>
              <a:rPr lang="en-US" dirty="0" err="1"/>
              <a:t>kebutuhan</a:t>
            </a:r>
            <a:r>
              <a:rPr lang="en-US" dirty="0"/>
              <a:t> untuk </a:t>
            </a:r>
            <a:r>
              <a:rPr lang="en-US" dirty="0" err="1"/>
              <a:t>membuat</a:t>
            </a:r>
            <a:r>
              <a:rPr lang="en-US" dirty="0"/>
              <a:t> </a:t>
            </a:r>
            <a:r>
              <a:rPr lang="en-US" dirty="0" err="1"/>
              <a:t>sebuah</a:t>
            </a:r>
            <a:r>
              <a:rPr lang="en-US" dirty="0"/>
              <a:t> Data Warehouse yang </a:t>
            </a:r>
            <a:r>
              <a:rPr lang="en-US" dirty="0" err="1"/>
              <a:t>berasal</a:t>
            </a:r>
            <a:r>
              <a:rPr lang="en-US" dirty="0"/>
              <a:t> </a:t>
            </a:r>
            <a:r>
              <a:rPr lang="en-US" dirty="0" err="1"/>
              <a:t>dari</a:t>
            </a:r>
            <a:r>
              <a:rPr lang="en-US" dirty="0"/>
              <a:t> </a:t>
            </a:r>
            <a:r>
              <a:rPr lang="en-US" dirty="0" err="1"/>
              <a:t>beberapa</a:t>
            </a:r>
            <a:r>
              <a:rPr lang="en-US" dirty="0"/>
              <a:t> </a:t>
            </a:r>
            <a:r>
              <a:rPr lang="en-US" dirty="0" err="1"/>
              <a:t>tabel</a:t>
            </a:r>
            <a:r>
              <a:rPr lang="en-US" dirty="0"/>
              <a:t> </a:t>
            </a:r>
            <a:r>
              <a:rPr lang="en-US" dirty="0" err="1"/>
              <a:t>dari</a:t>
            </a:r>
            <a:r>
              <a:rPr lang="en-US" dirty="0"/>
              <a:t> database </a:t>
            </a:r>
            <a:r>
              <a:rPr lang="en-US" dirty="0" err="1"/>
              <a:t>sumber</a:t>
            </a:r>
            <a:r>
              <a:rPr lang="en-US" dirty="0"/>
              <a:t>. Data Warehouse </a:t>
            </a:r>
            <a:r>
              <a:rPr lang="en-US" dirty="0" err="1"/>
              <a:t>ini</a:t>
            </a:r>
            <a:r>
              <a:rPr lang="en-US" dirty="0"/>
              <a:t> </a:t>
            </a:r>
            <a:r>
              <a:rPr lang="en-US" dirty="0" err="1"/>
              <a:t>nantinya</a:t>
            </a:r>
            <a:r>
              <a:rPr lang="en-US" dirty="0"/>
              <a:t> </a:t>
            </a:r>
            <a:r>
              <a:rPr lang="en-US" dirty="0" err="1"/>
              <a:t>terdiri</a:t>
            </a:r>
            <a:r>
              <a:rPr lang="en-US" dirty="0"/>
              <a:t> </a:t>
            </a:r>
            <a:r>
              <a:rPr lang="en-US" dirty="0" err="1"/>
              <a:t>dari</a:t>
            </a:r>
            <a:r>
              <a:rPr lang="en-US" dirty="0"/>
              <a:t> </a:t>
            </a:r>
            <a:r>
              <a:rPr lang="en-US" dirty="0" err="1"/>
              <a:t>satu</a:t>
            </a:r>
            <a:r>
              <a:rPr lang="en-US" dirty="0"/>
              <a:t> </a:t>
            </a:r>
            <a:r>
              <a:rPr lang="en-US" dirty="0" err="1"/>
              <a:t>tabel</a:t>
            </a:r>
            <a:r>
              <a:rPr lang="en-US" dirty="0"/>
              <a:t> Fact dan </a:t>
            </a:r>
            <a:r>
              <a:rPr lang="en-US" dirty="0" err="1"/>
              <a:t>beberapa</a:t>
            </a:r>
            <a:r>
              <a:rPr lang="en-US" dirty="0"/>
              <a:t> </a:t>
            </a:r>
            <a:r>
              <a:rPr lang="en-US" dirty="0" err="1"/>
              <a:t>tabel</a:t>
            </a:r>
            <a:r>
              <a:rPr lang="en-US" dirty="0"/>
              <a:t> Dimension. </a:t>
            </a:r>
          </a:p>
          <a:p>
            <a:pPr lvl="0" algn="just"/>
            <a:endParaRPr lang="en-US" dirty="0"/>
          </a:p>
          <a:p>
            <a:pPr lvl="0" algn="just"/>
            <a:r>
              <a:rPr lang="en-US" dirty="0" err="1"/>
              <a:t>Sebagai</a:t>
            </a:r>
            <a:r>
              <a:rPr lang="en-US" dirty="0"/>
              <a:t> Data Engineer, </a:t>
            </a:r>
            <a:r>
              <a:rPr lang="en-US" dirty="0" err="1"/>
              <a:t>ada</a:t>
            </a:r>
            <a:r>
              <a:rPr lang="en-US" dirty="0"/>
              <a:t> </a:t>
            </a:r>
            <a:r>
              <a:rPr lang="en-US" dirty="0" err="1"/>
              <a:t>beberapa</a:t>
            </a:r>
            <a:r>
              <a:rPr lang="en-US" dirty="0"/>
              <a:t> task yang </a:t>
            </a:r>
            <a:r>
              <a:rPr lang="en-US" dirty="0" err="1"/>
              <a:t>perlu</a:t>
            </a:r>
            <a:r>
              <a:rPr lang="en-US" dirty="0"/>
              <a:t> </a:t>
            </a:r>
            <a:r>
              <a:rPr lang="en-US" dirty="0" err="1"/>
              <a:t>anda</a:t>
            </a:r>
            <a:r>
              <a:rPr lang="en-US" dirty="0"/>
              <a:t> </a:t>
            </a:r>
            <a:r>
              <a:rPr lang="en-US" dirty="0" err="1"/>
              <a:t>lakukan</a:t>
            </a:r>
            <a:r>
              <a:rPr lang="en-US" dirty="0"/>
              <a:t> </a:t>
            </a:r>
            <a:r>
              <a:rPr lang="en-US" dirty="0" err="1"/>
              <a:t>yaitu</a:t>
            </a:r>
            <a:r>
              <a:rPr lang="en-US" dirty="0"/>
              <a:t> : </a:t>
            </a:r>
          </a:p>
          <a:p>
            <a:pPr lvl="0" algn="just"/>
            <a:endParaRPr lang="en-US" dirty="0"/>
          </a:p>
          <a:p>
            <a:pPr marL="266700" lvl="0" indent="-266700" algn="just">
              <a:buAutoNum type="arabicPeriod"/>
            </a:pPr>
            <a:r>
              <a:rPr lang="en-US" b="1" dirty="0" err="1"/>
              <a:t>Melakukan</a:t>
            </a:r>
            <a:r>
              <a:rPr lang="en-US" b="1" dirty="0"/>
              <a:t> Import/Restore Database Staging.</a:t>
            </a:r>
          </a:p>
          <a:p>
            <a:pPr marL="266700" lvl="0" indent="-266700" algn="just">
              <a:buAutoNum type="arabicPeriod"/>
            </a:pPr>
            <a:r>
              <a:rPr lang="en-US" b="1" dirty="0" err="1"/>
              <a:t>Membuat</a:t>
            </a:r>
            <a:r>
              <a:rPr lang="en-US" b="1" dirty="0"/>
              <a:t> </a:t>
            </a:r>
            <a:r>
              <a:rPr lang="en-US" b="1" dirty="0" err="1"/>
              <a:t>sebuah</a:t>
            </a:r>
            <a:r>
              <a:rPr lang="en-US" b="1" dirty="0"/>
              <a:t> Database </a:t>
            </a:r>
            <a:r>
              <a:rPr lang="en-US" b="1" dirty="0" err="1"/>
              <a:t>bernama</a:t>
            </a:r>
            <a:r>
              <a:rPr lang="en-US" b="1" dirty="0"/>
              <a:t> </a:t>
            </a:r>
            <a:r>
              <a:rPr lang="en-US" b="1" dirty="0" err="1"/>
              <a:t>DWH_Project</a:t>
            </a:r>
            <a:r>
              <a:rPr lang="en-US" b="1" dirty="0"/>
              <a:t>, </a:t>
            </a:r>
            <a:r>
              <a:rPr lang="en-US" b="1" dirty="0" err="1"/>
              <a:t>serta</a:t>
            </a:r>
            <a:r>
              <a:rPr lang="en-US" b="1" dirty="0"/>
              <a:t> </a:t>
            </a:r>
            <a:r>
              <a:rPr lang="en-US" b="1" dirty="0" err="1"/>
              <a:t>membuat</a:t>
            </a:r>
            <a:r>
              <a:rPr lang="en-US" b="1" dirty="0"/>
              <a:t> </a:t>
            </a:r>
            <a:r>
              <a:rPr lang="en-US" b="1" dirty="0" err="1"/>
              <a:t>Tabel</a:t>
            </a:r>
            <a:r>
              <a:rPr lang="en-US" b="1" dirty="0"/>
              <a:t> Fact dan Dimension </a:t>
            </a:r>
            <a:r>
              <a:rPr lang="en-US" b="1" dirty="0" err="1"/>
              <a:t>dari</a:t>
            </a:r>
            <a:r>
              <a:rPr lang="en-US" b="1" dirty="0"/>
              <a:t> </a:t>
            </a:r>
            <a:r>
              <a:rPr lang="en-US" b="1" dirty="0" err="1"/>
              <a:t>tabel</a:t>
            </a:r>
            <a:r>
              <a:rPr lang="en-US" b="1" dirty="0"/>
              <a:t> yang </a:t>
            </a:r>
            <a:r>
              <a:rPr lang="en-US" b="1" dirty="0" err="1"/>
              <a:t>ada</a:t>
            </a:r>
            <a:r>
              <a:rPr lang="en-US" b="1" dirty="0"/>
              <a:t> di database Staging. </a:t>
            </a:r>
          </a:p>
          <a:p>
            <a:pPr marL="266700" lvl="0" indent="-266700" algn="just">
              <a:buAutoNum type="arabicPeriod"/>
            </a:pPr>
            <a:r>
              <a:rPr lang="en-US" b="1" dirty="0" err="1"/>
              <a:t>Membuat</a:t>
            </a:r>
            <a:r>
              <a:rPr lang="en-US" b="1" dirty="0"/>
              <a:t> Job ETL di </a:t>
            </a:r>
            <a:r>
              <a:rPr lang="en-US" b="1" dirty="0" err="1"/>
              <a:t>aplikasi</a:t>
            </a:r>
            <a:r>
              <a:rPr lang="en-US" b="1" dirty="0"/>
              <a:t> </a:t>
            </a:r>
            <a:r>
              <a:rPr lang="en-US" b="1" dirty="0" err="1"/>
              <a:t>talend</a:t>
            </a:r>
            <a:r>
              <a:rPr lang="en-US" b="1" dirty="0"/>
              <a:t> untuk </a:t>
            </a:r>
            <a:r>
              <a:rPr lang="en-US" b="1" dirty="0" err="1"/>
              <a:t>memindahkan</a:t>
            </a:r>
            <a:r>
              <a:rPr lang="en-US" b="1" dirty="0"/>
              <a:t> data </a:t>
            </a:r>
            <a:r>
              <a:rPr lang="en-US" b="1" dirty="0" err="1"/>
              <a:t>dari</a:t>
            </a:r>
            <a:r>
              <a:rPr lang="en-US" b="1" dirty="0"/>
              <a:t> Staging </a:t>
            </a:r>
            <a:r>
              <a:rPr lang="en-US" b="1" dirty="0" err="1"/>
              <a:t>ke</a:t>
            </a:r>
            <a:r>
              <a:rPr lang="en-US" b="1" dirty="0"/>
              <a:t> Data Warehouse. </a:t>
            </a:r>
            <a:r>
              <a:rPr lang="en-US" dirty="0" err="1"/>
              <a:t>Khusus</a:t>
            </a:r>
            <a:r>
              <a:rPr lang="en-US" dirty="0"/>
              <a:t> untuk </a:t>
            </a:r>
            <a:r>
              <a:rPr lang="en-US" dirty="0" err="1"/>
              <a:t>Tabel</a:t>
            </a:r>
            <a:r>
              <a:rPr lang="en-US" dirty="0"/>
              <a:t> </a:t>
            </a:r>
            <a:r>
              <a:rPr lang="en-US" dirty="0" err="1"/>
              <a:t>DimCustomer</a:t>
            </a:r>
            <a:r>
              <a:rPr lang="en-US" dirty="0"/>
              <a:t>, </a:t>
            </a:r>
            <a:r>
              <a:rPr lang="en-US" dirty="0" err="1"/>
              <a:t>lakukan</a:t>
            </a:r>
            <a:r>
              <a:rPr lang="en-US" dirty="0"/>
              <a:t> </a:t>
            </a:r>
            <a:r>
              <a:rPr lang="en-US" dirty="0" err="1"/>
              <a:t>transformasi</a:t>
            </a:r>
            <a:r>
              <a:rPr lang="en-US" dirty="0"/>
              <a:t> data </a:t>
            </a:r>
            <a:r>
              <a:rPr lang="en-US" dirty="0" err="1"/>
              <a:t>dengan</a:t>
            </a:r>
            <a:r>
              <a:rPr lang="en-US" dirty="0"/>
              <a:t> </a:t>
            </a:r>
            <a:r>
              <a:rPr lang="en-US" dirty="0" err="1"/>
              <a:t>merubah</a:t>
            </a:r>
            <a:r>
              <a:rPr lang="en-US" dirty="0"/>
              <a:t> data </a:t>
            </a:r>
            <a:r>
              <a:rPr lang="en-US" dirty="0" err="1"/>
              <a:t>dari</a:t>
            </a:r>
            <a:r>
              <a:rPr lang="en-US" dirty="0"/>
              <a:t> </a:t>
            </a:r>
            <a:r>
              <a:rPr lang="en-US" dirty="0" err="1"/>
              <a:t>kolom</a:t>
            </a:r>
            <a:r>
              <a:rPr lang="en-US" dirty="0"/>
              <a:t> FirstName dan </a:t>
            </a:r>
            <a:r>
              <a:rPr lang="en-US" dirty="0" err="1"/>
              <a:t>LastName</a:t>
            </a:r>
            <a:r>
              <a:rPr lang="en-US" dirty="0"/>
              <a:t> </a:t>
            </a:r>
            <a:r>
              <a:rPr lang="en-US" dirty="0" err="1"/>
              <a:t>menjadi</a:t>
            </a:r>
            <a:r>
              <a:rPr lang="en-US" dirty="0"/>
              <a:t> </a:t>
            </a:r>
            <a:r>
              <a:rPr lang="en-US" dirty="0" err="1"/>
              <a:t>huruf</a:t>
            </a:r>
            <a:r>
              <a:rPr lang="en-US" dirty="0"/>
              <a:t> </a:t>
            </a:r>
            <a:r>
              <a:rPr lang="en-US" dirty="0" err="1"/>
              <a:t>kapital</a:t>
            </a:r>
            <a:r>
              <a:rPr lang="en-US" dirty="0"/>
              <a:t> </a:t>
            </a:r>
            <a:r>
              <a:rPr lang="en-US" dirty="0" err="1"/>
              <a:t>semua</a:t>
            </a:r>
            <a:r>
              <a:rPr lang="en-US" dirty="0"/>
              <a:t>, </a:t>
            </a:r>
            <a:r>
              <a:rPr lang="en-US" dirty="0" err="1"/>
              <a:t>lalu</a:t>
            </a:r>
            <a:r>
              <a:rPr lang="en-US" dirty="0"/>
              <a:t> </a:t>
            </a:r>
            <a:r>
              <a:rPr lang="en-US" dirty="0" err="1"/>
              <a:t>gabungkan</a:t>
            </a:r>
            <a:r>
              <a:rPr lang="en-US" dirty="0"/>
              <a:t> </a:t>
            </a:r>
            <a:r>
              <a:rPr lang="en-US" dirty="0" err="1"/>
              <a:t>kedua</a:t>
            </a:r>
            <a:r>
              <a:rPr lang="en-US" dirty="0"/>
              <a:t> </a:t>
            </a:r>
            <a:r>
              <a:rPr lang="en-US" dirty="0" err="1"/>
              <a:t>kolom</a:t>
            </a:r>
            <a:r>
              <a:rPr lang="en-US" dirty="0"/>
              <a:t> </a:t>
            </a:r>
            <a:r>
              <a:rPr lang="en-US" dirty="0" err="1"/>
              <a:t>tersebut</a:t>
            </a:r>
            <a:r>
              <a:rPr lang="en-US" dirty="0"/>
              <a:t> </a:t>
            </a:r>
            <a:r>
              <a:rPr lang="en-US" dirty="0" err="1"/>
              <a:t>menjadi</a:t>
            </a:r>
            <a:r>
              <a:rPr lang="en-US" dirty="0"/>
              <a:t> </a:t>
            </a:r>
            <a:r>
              <a:rPr lang="en-US" dirty="0" err="1"/>
              <a:t>satu</a:t>
            </a:r>
            <a:r>
              <a:rPr lang="en-US" dirty="0"/>
              <a:t> </a:t>
            </a:r>
            <a:r>
              <a:rPr lang="en-US" dirty="0" err="1"/>
              <a:t>kolom</a:t>
            </a:r>
            <a:r>
              <a:rPr lang="en-US" dirty="0"/>
              <a:t> yang </a:t>
            </a:r>
            <a:r>
              <a:rPr lang="en-US" dirty="0" err="1"/>
              <a:t>bernama</a:t>
            </a:r>
            <a:r>
              <a:rPr lang="en-US" dirty="0"/>
              <a:t> </a:t>
            </a:r>
            <a:r>
              <a:rPr lang="en-US" dirty="0" err="1"/>
              <a:t>CustomerName</a:t>
            </a:r>
            <a:r>
              <a:rPr lang="en-US" dirty="0"/>
              <a:t>.</a:t>
            </a:r>
          </a:p>
          <a:p>
            <a:pPr marL="266700" lvl="0" indent="-266700" algn="just">
              <a:buAutoNum type="arabicPeriod"/>
            </a:pPr>
            <a:r>
              <a:rPr lang="en-US" b="1" dirty="0" err="1"/>
              <a:t>Membuat</a:t>
            </a:r>
            <a:r>
              <a:rPr lang="en-US" b="1" dirty="0"/>
              <a:t> Store Procedure (SP) untuk </a:t>
            </a:r>
            <a:r>
              <a:rPr lang="en-US" b="1" dirty="0" err="1"/>
              <a:t>menampilkan</a:t>
            </a:r>
            <a:r>
              <a:rPr lang="en-US" b="1" dirty="0"/>
              <a:t> summary sales order </a:t>
            </a:r>
            <a:r>
              <a:rPr lang="en-US" b="1" dirty="0" err="1"/>
              <a:t>berdasarkan</a:t>
            </a:r>
            <a:r>
              <a:rPr lang="en-US" b="1" dirty="0"/>
              <a:t> status </a:t>
            </a:r>
            <a:r>
              <a:rPr lang="en-US" b="1" dirty="0" err="1"/>
              <a:t>pengiriman</a:t>
            </a:r>
            <a:r>
              <a:rPr lang="en-US" b="1" dirty="0"/>
              <a:t>.</a:t>
            </a:r>
            <a:endParaRPr b="1" dirty="0">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786935"/>
            <a:ext cx="8463000" cy="156963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1</a:t>
            </a:r>
          </a:p>
          <a:p>
            <a:pPr marL="0" lvl="0" indent="0" algn="ctr" rtl="0">
              <a:spcBef>
                <a:spcPts val="0"/>
              </a:spcBef>
              <a:spcAft>
                <a:spcPts val="0"/>
              </a:spcAft>
              <a:buNone/>
            </a:pPr>
            <a:r>
              <a:rPr lang="en-US" sz="4000" b="1" dirty="0">
                <a:latin typeface="Rubik"/>
                <a:ea typeface="Rubik"/>
                <a:cs typeface="Rubik"/>
                <a:sym typeface="Rubik"/>
              </a:rPr>
              <a:t>Restore Database</a:t>
            </a:r>
            <a:endParaRPr sz="4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Tree>
    <p:extLst>
      <p:ext uri="{BB962C8B-B14F-4D97-AF65-F5344CB8AC3E}">
        <p14:creationId xmlns:p14="http://schemas.microsoft.com/office/powerpoint/2010/main" val="57432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1. </a:t>
            </a:r>
            <a:r>
              <a:rPr lang="en-US" sz="2400" b="1" dirty="0">
                <a:latin typeface="Rubik"/>
                <a:ea typeface="Rubik"/>
                <a:cs typeface="Rubik"/>
                <a:sym typeface="Rubik"/>
              </a:rPr>
              <a:t>Restore Database (1)</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500" y="1617658"/>
            <a:ext cx="2741367" cy="1908184"/>
          </a:xfrm>
          <a:prstGeom prst="rect">
            <a:avLst/>
          </a:prstGeom>
          <a:noFill/>
          <a:ln>
            <a:noFill/>
          </a:ln>
        </p:spPr>
        <p:txBody>
          <a:bodyPr spcFirstLastPara="1" wrap="square" lIns="91425" tIns="91425" rIns="91425" bIns="91425" anchor="t" anchorCtr="0">
            <a:spAutoFit/>
          </a:bodyPr>
          <a:lstStyle/>
          <a:p>
            <a:pPr lvl="0"/>
            <a:r>
              <a:rPr lang="en-US" dirty="0">
                <a:latin typeface="Rubik"/>
                <a:ea typeface="Rubik"/>
                <a:cs typeface="Rubik"/>
                <a:sym typeface="Rubik"/>
              </a:rPr>
              <a:t>Buka SSMS </a:t>
            </a:r>
            <a:r>
              <a:rPr lang="en-US" b="1" dirty="0">
                <a:latin typeface="Rubik"/>
                <a:ea typeface="Rubik"/>
                <a:cs typeface="Rubik"/>
                <a:sym typeface="Rubik"/>
              </a:rPr>
              <a:t>=&gt;</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a:t>
            </a:r>
            <a:r>
              <a:rPr lang="en-US" dirty="0" err="1">
                <a:latin typeface="Rubik"/>
                <a:ea typeface="Rubik"/>
                <a:cs typeface="Rubik"/>
                <a:sym typeface="Rubik"/>
              </a:rPr>
              <a:t>Kanan</a:t>
            </a:r>
            <a:r>
              <a:rPr lang="en-US" dirty="0">
                <a:latin typeface="Rubik"/>
                <a:ea typeface="Rubik"/>
                <a:cs typeface="Rubik"/>
                <a:sym typeface="Rubik"/>
              </a:rPr>
              <a:t> pada Database </a:t>
            </a:r>
            <a:r>
              <a:rPr lang="en-US" b="1" dirty="0">
                <a:latin typeface="Rubik"/>
                <a:ea typeface="Rubik"/>
                <a:cs typeface="Rubik"/>
                <a:sym typeface="Rubik"/>
              </a:rPr>
              <a:t>=&gt;</a:t>
            </a:r>
            <a:r>
              <a:rPr lang="en-US" dirty="0">
                <a:latin typeface="Rubik"/>
                <a:ea typeface="Rubik"/>
                <a:cs typeface="Rubik"/>
                <a:sym typeface="Rubik"/>
              </a:rPr>
              <a:t> Pada </a:t>
            </a:r>
            <a:r>
              <a:rPr lang="en-US" dirty="0" err="1">
                <a:latin typeface="Rubik"/>
                <a:ea typeface="Rubik"/>
                <a:cs typeface="Rubik"/>
                <a:sym typeface="Rubik"/>
              </a:rPr>
              <a:t>Bagian</a:t>
            </a:r>
            <a:r>
              <a:rPr lang="en-US" dirty="0">
                <a:latin typeface="Rubik"/>
                <a:ea typeface="Rubik"/>
                <a:cs typeface="Rubik"/>
                <a:sym typeface="Rubik"/>
              </a:rPr>
              <a:t> General, </a:t>
            </a:r>
            <a:r>
              <a:rPr lang="en-US" dirty="0" err="1">
                <a:latin typeface="Rubik"/>
                <a:ea typeface="Rubik"/>
                <a:cs typeface="Rubik"/>
                <a:sym typeface="Rubik"/>
              </a:rPr>
              <a:t>pilih</a:t>
            </a:r>
            <a:r>
              <a:rPr lang="en-US" dirty="0">
                <a:latin typeface="Rubik"/>
                <a:ea typeface="Rubik"/>
                <a:cs typeface="Rubik"/>
                <a:sym typeface="Rubik"/>
              </a:rPr>
              <a:t> Source "Device" dan </a:t>
            </a:r>
            <a:r>
              <a:rPr lang="en-US" dirty="0" err="1">
                <a:latin typeface="Rubik"/>
                <a:ea typeface="Rubik"/>
                <a:cs typeface="Rubik"/>
                <a:sym typeface="Rubik"/>
              </a:rPr>
              <a:t>klik</a:t>
            </a:r>
            <a:r>
              <a:rPr lang="en-US" dirty="0">
                <a:latin typeface="Rubik"/>
                <a:ea typeface="Rubik"/>
                <a:cs typeface="Rubik"/>
                <a:sym typeface="Rubik"/>
              </a:rPr>
              <a:t> "..." </a:t>
            </a:r>
            <a:r>
              <a:rPr lang="en-US" b="1" dirty="0">
                <a:latin typeface="Rubik"/>
                <a:ea typeface="Rubik"/>
                <a:cs typeface="Rubik"/>
                <a:sym typeface="Rubik"/>
              </a:rPr>
              <a:t>=&gt;</a:t>
            </a:r>
            <a:r>
              <a:rPr lang="en-US" dirty="0">
                <a:latin typeface="Rubik"/>
                <a:ea typeface="Rubik"/>
                <a:cs typeface="Rubik"/>
                <a:sym typeface="Rubik"/>
              </a:rPr>
              <a:t> Pada </a:t>
            </a:r>
            <a:r>
              <a:rPr lang="en-US" dirty="0" err="1">
                <a:latin typeface="Rubik"/>
                <a:ea typeface="Rubik"/>
                <a:cs typeface="Rubik"/>
                <a:sym typeface="Rubik"/>
              </a:rPr>
              <a:t>Bagian</a:t>
            </a:r>
            <a:r>
              <a:rPr lang="en-US" dirty="0">
                <a:latin typeface="Rubik"/>
                <a:ea typeface="Rubik"/>
                <a:cs typeface="Rubik"/>
                <a:sym typeface="Rubik"/>
              </a:rPr>
              <a:t> "Backup media type", </a:t>
            </a:r>
            <a:r>
              <a:rPr lang="en-US" dirty="0" err="1">
                <a:latin typeface="Rubik"/>
                <a:ea typeface="Rubik"/>
                <a:cs typeface="Rubik"/>
                <a:sym typeface="Rubik"/>
              </a:rPr>
              <a:t>pilih</a:t>
            </a:r>
            <a:r>
              <a:rPr lang="en-US" dirty="0">
                <a:latin typeface="Rubik"/>
                <a:ea typeface="Rubik"/>
                <a:cs typeface="Rubik"/>
                <a:sym typeface="Rubik"/>
              </a:rPr>
              <a:t> "File" </a:t>
            </a:r>
            <a:r>
              <a:rPr lang="en-US" dirty="0" err="1">
                <a:latin typeface="Rubik"/>
                <a:ea typeface="Rubik"/>
                <a:cs typeface="Rubik"/>
                <a:sym typeface="Rubik"/>
              </a:rPr>
              <a:t>lalu</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"Add" </a:t>
            </a:r>
            <a:r>
              <a:rPr lang="en-US" b="1" dirty="0">
                <a:latin typeface="Rubik"/>
                <a:ea typeface="Rubik"/>
                <a:cs typeface="Rubik"/>
                <a:sym typeface="Rubik"/>
              </a:rPr>
              <a:t>=&gt;</a:t>
            </a:r>
            <a:r>
              <a:rPr lang="en-US" dirty="0">
                <a:latin typeface="Rubik"/>
                <a:ea typeface="Rubik"/>
                <a:cs typeface="Rubik"/>
                <a:sym typeface="Rubik"/>
              </a:rPr>
              <a:t> </a:t>
            </a:r>
            <a:r>
              <a:rPr lang="en-US" dirty="0" err="1">
                <a:latin typeface="Rubik"/>
                <a:ea typeface="Rubik"/>
                <a:cs typeface="Rubik"/>
                <a:sym typeface="Rubik"/>
              </a:rPr>
              <a:t>Pilih</a:t>
            </a:r>
            <a:r>
              <a:rPr lang="en-US" dirty="0">
                <a:latin typeface="Rubik"/>
                <a:ea typeface="Rubik"/>
                <a:cs typeface="Rubik"/>
                <a:sym typeface="Rubik"/>
              </a:rPr>
              <a:t> file </a:t>
            </a:r>
            <a:r>
              <a:rPr lang="en-US" dirty="0" err="1">
                <a:latin typeface="Rubik"/>
                <a:ea typeface="Rubik"/>
                <a:cs typeface="Rubik"/>
                <a:sym typeface="Rubik"/>
              </a:rPr>
              <a:t>dengan</a:t>
            </a:r>
            <a:r>
              <a:rPr lang="en-US" dirty="0">
                <a:latin typeface="Rubik"/>
                <a:ea typeface="Rubik"/>
                <a:cs typeface="Rubik"/>
                <a:sym typeface="Rubik"/>
              </a:rPr>
              <a:t> </a:t>
            </a:r>
            <a:r>
              <a:rPr lang="en-US" dirty="0" err="1">
                <a:latin typeface="Rubik"/>
                <a:ea typeface="Rubik"/>
                <a:cs typeface="Rubik"/>
                <a:sym typeface="Rubik"/>
              </a:rPr>
              <a:t>ekstensi</a:t>
            </a:r>
            <a:r>
              <a:rPr lang="en-US" dirty="0">
                <a:latin typeface="Rubik"/>
                <a:ea typeface="Rubik"/>
                <a:cs typeface="Rubik"/>
                <a:sym typeface="Rubik"/>
              </a:rPr>
              <a:t> .</a:t>
            </a:r>
            <a:r>
              <a:rPr lang="en-US" dirty="0" err="1">
                <a:latin typeface="Rubik"/>
                <a:ea typeface="Rubik"/>
                <a:cs typeface="Rubik"/>
                <a:sym typeface="Rubik"/>
              </a:rPr>
              <a:t>bak</a:t>
            </a:r>
            <a:r>
              <a:rPr lang="en-US" dirty="0">
                <a:latin typeface="Rubik"/>
                <a:ea typeface="Rubik"/>
                <a:cs typeface="Rubik"/>
                <a:sym typeface="Rubik"/>
              </a:rPr>
              <a:t> </a:t>
            </a:r>
            <a:r>
              <a:rPr lang="en-US" b="1" dirty="0">
                <a:latin typeface="Rubik"/>
                <a:ea typeface="Rubik"/>
                <a:cs typeface="Rubik"/>
                <a:sym typeface="Rubik"/>
              </a:rPr>
              <a:t>=&gt;</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OK </a:t>
            </a:r>
            <a:endParaRPr dirty="0">
              <a:latin typeface="Rubik"/>
              <a:ea typeface="Rubik"/>
              <a:cs typeface="Rubik"/>
              <a:sym typeface="Rubik"/>
            </a:endParaRPr>
          </a:p>
        </p:txBody>
      </p:sp>
      <p:pic>
        <p:nvPicPr>
          <p:cNvPr id="2" name="Picture 1">
            <a:extLst>
              <a:ext uri="{FF2B5EF4-FFF2-40B4-BE49-F238E27FC236}">
                <a16:creationId xmlns:a16="http://schemas.microsoft.com/office/drawing/2014/main" id="{E6950EFD-351B-4A70-8F45-3EB6372421CA}"/>
              </a:ext>
            </a:extLst>
          </p:cNvPr>
          <p:cNvPicPr>
            <a:picLocks noChangeAspect="1"/>
          </p:cNvPicPr>
          <p:nvPr/>
        </p:nvPicPr>
        <p:blipFill>
          <a:blip r:embed="rId5"/>
          <a:stretch>
            <a:fillRect/>
          </a:stretch>
        </p:blipFill>
        <p:spPr>
          <a:xfrm>
            <a:off x="3196123" y="1219199"/>
            <a:ext cx="5607377" cy="2984307"/>
          </a:xfrm>
          <a:prstGeom prst="rect">
            <a:avLst/>
          </a:prstGeom>
        </p:spPr>
      </p:pic>
      <p:sp>
        <p:nvSpPr>
          <p:cNvPr id="3" name="Rectangle 2">
            <a:extLst>
              <a:ext uri="{FF2B5EF4-FFF2-40B4-BE49-F238E27FC236}">
                <a16:creationId xmlns:a16="http://schemas.microsoft.com/office/drawing/2014/main" id="{AFFB95CC-7D08-4696-AE1B-5AA8853C9814}"/>
              </a:ext>
            </a:extLst>
          </p:cNvPr>
          <p:cNvSpPr/>
          <p:nvPr/>
        </p:nvSpPr>
        <p:spPr>
          <a:xfrm>
            <a:off x="5496307" y="4211838"/>
            <a:ext cx="1007007" cy="307777"/>
          </a:xfrm>
          <a:prstGeom prst="rect">
            <a:avLst/>
          </a:prstGeom>
        </p:spPr>
        <p:txBody>
          <a:bodyPr wrap="none">
            <a:spAutoFit/>
          </a:bodyPr>
          <a:lstStyle/>
          <a:p>
            <a:pPr algn="ctr"/>
            <a:r>
              <a:rPr lang="en-US" dirty="0">
                <a:latin typeface="Rubik"/>
                <a:ea typeface="Rubik"/>
                <a:cs typeface="Rubik"/>
                <a:sym typeface="Rubik"/>
              </a:rPr>
              <a:t>Gambar 1.</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3" name="Picture 2">
            <a:extLst>
              <a:ext uri="{FF2B5EF4-FFF2-40B4-BE49-F238E27FC236}">
                <a16:creationId xmlns:a16="http://schemas.microsoft.com/office/drawing/2014/main" id="{5EB02E35-73AB-4E66-83B0-7DDB412B722F}"/>
              </a:ext>
            </a:extLst>
          </p:cNvPr>
          <p:cNvPicPr>
            <a:picLocks noChangeAspect="1"/>
          </p:cNvPicPr>
          <p:nvPr/>
        </p:nvPicPr>
        <p:blipFill>
          <a:blip r:embed="rId3"/>
          <a:stretch>
            <a:fillRect/>
          </a:stretch>
        </p:blipFill>
        <p:spPr>
          <a:xfrm>
            <a:off x="3196124" y="1219199"/>
            <a:ext cx="5599675" cy="2984307"/>
          </a:xfrm>
          <a:prstGeom prst="rect">
            <a:avLst/>
          </a:prstGeom>
        </p:spPr>
      </p:pic>
      <p:pic>
        <p:nvPicPr>
          <p:cNvPr id="103" name="Google Shape;103;p17"/>
          <p:cNvPicPr preferRelativeResize="0"/>
          <p:nvPr/>
        </p:nvPicPr>
        <p:blipFill>
          <a:blip r:embed="rId4">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1. </a:t>
            </a:r>
            <a:r>
              <a:rPr lang="en-US" sz="2400" b="1" dirty="0">
                <a:latin typeface="Rubik"/>
                <a:ea typeface="Rubik"/>
                <a:cs typeface="Rubik"/>
                <a:sym typeface="Rubik"/>
              </a:rPr>
              <a:t>Restore Database (2)</a:t>
            </a:r>
            <a:endParaRPr sz="2400" b="1" dirty="0">
              <a:latin typeface="Rubik"/>
              <a:ea typeface="Rubik"/>
              <a:cs typeface="Rubik"/>
              <a:sym typeface="Rubik"/>
            </a:endParaRPr>
          </a:p>
        </p:txBody>
      </p:sp>
      <p:pic>
        <p:nvPicPr>
          <p:cNvPr id="105" name="Google Shape;105;p17"/>
          <p:cNvPicPr preferRelativeResize="0"/>
          <p:nvPr/>
        </p:nvPicPr>
        <p:blipFill rotWithShape="1">
          <a:blip r:embed="rId5">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500" y="2295869"/>
            <a:ext cx="2741367"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err="1">
                <a:latin typeface="Rubik"/>
                <a:ea typeface="Rubik"/>
                <a:cs typeface="Rubik"/>
                <a:sym typeface="Rubik"/>
              </a:rPr>
              <a:t>Bisa</a:t>
            </a:r>
            <a:r>
              <a:rPr lang="en-US" dirty="0">
                <a:latin typeface="Rubik"/>
                <a:ea typeface="Rubik"/>
                <a:cs typeface="Rubik"/>
                <a:sym typeface="Rubik"/>
              </a:rPr>
              <a:t> </a:t>
            </a:r>
            <a:r>
              <a:rPr lang="en-US" dirty="0" err="1">
                <a:latin typeface="Rubik"/>
                <a:ea typeface="Rubik"/>
                <a:cs typeface="Rubik"/>
                <a:sym typeface="Rubik"/>
              </a:rPr>
              <a:t>dicek</a:t>
            </a:r>
            <a:r>
              <a:rPr lang="en-US" dirty="0">
                <a:latin typeface="Rubik"/>
                <a:ea typeface="Rubik"/>
                <a:cs typeface="Rubik"/>
                <a:sym typeface="Rubik"/>
              </a:rPr>
              <a:t> </a:t>
            </a:r>
            <a:r>
              <a:rPr lang="en-US" dirty="0" err="1">
                <a:latin typeface="Rubik"/>
                <a:ea typeface="Rubik"/>
                <a:cs typeface="Rubik"/>
                <a:sym typeface="Rubik"/>
              </a:rPr>
              <a:t>kembali</a:t>
            </a:r>
            <a:r>
              <a:rPr lang="en-US" dirty="0">
                <a:latin typeface="Rubik"/>
                <a:ea typeface="Rubik"/>
                <a:cs typeface="Rubik"/>
                <a:sym typeface="Rubik"/>
              </a:rPr>
              <a:t> untuk </a:t>
            </a:r>
            <a:r>
              <a:rPr lang="en-US" dirty="0" err="1">
                <a:latin typeface="Rubik"/>
                <a:ea typeface="Rubik"/>
                <a:cs typeface="Rubik"/>
                <a:sym typeface="Rubik"/>
              </a:rPr>
              <a:t>hasil</a:t>
            </a:r>
            <a:r>
              <a:rPr lang="en-US" dirty="0">
                <a:latin typeface="Rubik"/>
                <a:ea typeface="Rubik"/>
                <a:cs typeface="Rubik"/>
                <a:sym typeface="Rubik"/>
              </a:rPr>
              <a:t> </a:t>
            </a:r>
            <a:r>
              <a:rPr lang="en-US" dirty="0" err="1">
                <a:latin typeface="Rubik"/>
                <a:ea typeface="Rubik"/>
                <a:cs typeface="Rubik"/>
                <a:sym typeface="Rubik"/>
              </a:rPr>
              <a:t>pemilihan</a:t>
            </a:r>
            <a:r>
              <a:rPr lang="en-US" dirty="0">
                <a:latin typeface="Rubik"/>
                <a:ea typeface="Rubik"/>
                <a:cs typeface="Rubik"/>
                <a:sym typeface="Rubik"/>
              </a:rPr>
              <a:t> </a:t>
            </a:r>
            <a:r>
              <a:rPr lang="en-US" dirty="0" err="1">
                <a:latin typeface="Rubik"/>
                <a:ea typeface="Rubik"/>
                <a:cs typeface="Rubik"/>
                <a:sym typeface="Rubik"/>
              </a:rPr>
              <a:t>filenya</a:t>
            </a:r>
            <a:r>
              <a:rPr lang="en-US" dirty="0">
                <a:latin typeface="Rubik"/>
                <a:ea typeface="Rubik"/>
                <a:cs typeface="Rubik"/>
                <a:sym typeface="Rubik"/>
              </a:rPr>
              <a:t>. </a:t>
            </a:r>
            <a:r>
              <a:rPr lang="en-US" dirty="0" err="1">
                <a:latin typeface="Rubik"/>
                <a:ea typeface="Rubik"/>
                <a:cs typeface="Rubik"/>
                <a:sym typeface="Rubik"/>
              </a:rPr>
              <a:t>Jika</a:t>
            </a:r>
            <a:r>
              <a:rPr lang="en-US" dirty="0">
                <a:latin typeface="Rubik"/>
                <a:ea typeface="Rubik"/>
                <a:cs typeface="Rubik"/>
                <a:sym typeface="Rubik"/>
              </a:rPr>
              <a:t> </a:t>
            </a:r>
            <a:r>
              <a:rPr lang="en-US" dirty="0" err="1">
                <a:latin typeface="Rubik"/>
                <a:ea typeface="Rubik"/>
                <a:cs typeface="Rubik"/>
                <a:sym typeface="Rubik"/>
              </a:rPr>
              <a:t>sudah</a:t>
            </a:r>
            <a:r>
              <a:rPr lang="en-US" dirty="0">
                <a:latin typeface="Rubik"/>
                <a:ea typeface="Rubik"/>
                <a:cs typeface="Rubik"/>
                <a:sym typeface="Rubik"/>
              </a:rPr>
              <a:t>, </a:t>
            </a:r>
            <a:r>
              <a:rPr lang="en-US" dirty="0" err="1">
                <a:latin typeface="Rubik"/>
                <a:ea typeface="Rubik"/>
                <a:cs typeface="Rubik"/>
                <a:sym typeface="Rubik"/>
              </a:rPr>
              <a:t>dapat</a:t>
            </a:r>
            <a:r>
              <a:rPr lang="en-US" dirty="0">
                <a:latin typeface="Rubik"/>
                <a:ea typeface="Rubik"/>
                <a:cs typeface="Rubik"/>
                <a:sym typeface="Rubik"/>
              </a:rPr>
              <a:t> </a:t>
            </a:r>
            <a:r>
              <a:rPr lang="en-US" dirty="0" err="1">
                <a:latin typeface="Rubik"/>
                <a:ea typeface="Rubik"/>
                <a:cs typeface="Rubik"/>
                <a:sym typeface="Rubik"/>
              </a:rPr>
              <a:t>klik</a:t>
            </a:r>
            <a:r>
              <a:rPr lang="en-US" dirty="0">
                <a:latin typeface="Rubik"/>
                <a:ea typeface="Rubik"/>
                <a:cs typeface="Rubik"/>
                <a:sym typeface="Rubik"/>
              </a:rPr>
              <a:t> </a:t>
            </a:r>
            <a:r>
              <a:rPr lang="en-US" b="1" dirty="0">
                <a:latin typeface="Rubik"/>
                <a:ea typeface="Rubik"/>
                <a:cs typeface="Rubik"/>
                <a:sym typeface="Rubik"/>
              </a:rPr>
              <a:t>OK</a:t>
            </a:r>
            <a:endParaRPr b="1" dirty="0">
              <a:latin typeface="Rubik"/>
              <a:ea typeface="Rubik"/>
              <a:cs typeface="Rubik"/>
              <a:sym typeface="Rubik"/>
            </a:endParaRPr>
          </a:p>
        </p:txBody>
      </p:sp>
      <p:sp>
        <p:nvSpPr>
          <p:cNvPr id="9" name="Rectangle 8">
            <a:extLst>
              <a:ext uri="{FF2B5EF4-FFF2-40B4-BE49-F238E27FC236}">
                <a16:creationId xmlns:a16="http://schemas.microsoft.com/office/drawing/2014/main" id="{E412F067-3A12-4C49-9E78-BAF93C911AAF}"/>
              </a:ext>
            </a:extLst>
          </p:cNvPr>
          <p:cNvSpPr/>
          <p:nvPr/>
        </p:nvSpPr>
        <p:spPr>
          <a:xfrm>
            <a:off x="5481880" y="4211838"/>
            <a:ext cx="1035861" cy="307777"/>
          </a:xfrm>
          <a:prstGeom prst="rect">
            <a:avLst/>
          </a:prstGeom>
        </p:spPr>
        <p:txBody>
          <a:bodyPr wrap="none">
            <a:spAutoFit/>
          </a:bodyPr>
          <a:lstStyle/>
          <a:p>
            <a:pPr algn="ctr"/>
            <a:r>
              <a:rPr lang="en-US" dirty="0">
                <a:latin typeface="Rubik"/>
                <a:ea typeface="Rubik"/>
                <a:cs typeface="Rubik"/>
                <a:sym typeface="Rubik"/>
              </a:rPr>
              <a:t>Gambar 2.</a:t>
            </a:r>
            <a:endParaRPr lang="en-US" dirty="0"/>
          </a:p>
        </p:txBody>
      </p:sp>
    </p:spTree>
    <p:extLst>
      <p:ext uri="{BB962C8B-B14F-4D97-AF65-F5344CB8AC3E}">
        <p14:creationId xmlns:p14="http://schemas.microsoft.com/office/powerpoint/2010/main" val="266273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2" name="Picture 1">
            <a:extLst>
              <a:ext uri="{FF2B5EF4-FFF2-40B4-BE49-F238E27FC236}">
                <a16:creationId xmlns:a16="http://schemas.microsoft.com/office/drawing/2014/main" id="{F32C57C8-405D-4A7C-9341-6F99236A55A1}"/>
              </a:ext>
            </a:extLst>
          </p:cNvPr>
          <p:cNvPicPr>
            <a:picLocks noChangeAspect="1"/>
          </p:cNvPicPr>
          <p:nvPr/>
        </p:nvPicPr>
        <p:blipFill>
          <a:blip r:embed="rId4"/>
          <a:stretch>
            <a:fillRect/>
          </a:stretch>
        </p:blipFill>
        <p:spPr>
          <a:xfrm>
            <a:off x="3196125" y="1219199"/>
            <a:ext cx="5584333" cy="2984307"/>
          </a:xfrm>
          <a:prstGeom prst="rect">
            <a:avLst/>
          </a:prstGeom>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1. </a:t>
            </a:r>
            <a:r>
              <a:rPr lang="en-US" sz="2400" b="1" dirty="0">
                <a:latin typeface="Rubik"/>
                <a:ea typeface="Rubik"/>
                <a:cs typeface="Rubik"/>
                <a:sym typeface="Rubik"/>
              </a:rPr>
              <a:t>Restore Database (3)</a:t>
            </a:r>
            <a:endParaRPr sz="2400" b="1" dirty="0">
              <a:latin typeface="Rubik"/>
              <a:ea typeface="Rubik"/>
              <a:cs typeface="Rubik"/>
              <a:sym typeface="Rubik"/>
            </a:endParaRPr>
          </a:p>
        </p:txBody>
      </p:sp>
      <p:pic>
        <p:nvPicPr>
          <p:cNvPr id="105" name="Google Shape;105;p17"/>
          <p:cNvPicPr preferRelativeResize="0"/>
          <p:nvPr/>
        </p:nvPicPr>
        <p:blipFill rotWithShape="1">
          <a:blip r:embed="rId5">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500" y="2403590"/>
            <a:ext cx="2741367"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err="1">
                <a:latin typeface="Rubik"/>
                <a:ea typeface="Rubik"/>
                <a:cs typeface="Rubik"/>
                <a:sym typeface="Rubik"/>
              </a:rPr>
              <a:t>Jika</a:t>
            </a:r>
            <a:r>
              <a:rPr lang="en-US" dirty="0">
                <a:latin typeface="Rubik"/>
                <a:ea typeface="Rubik"/>
                <a:cs typeface="Rubik"/>
                <a:sym typeface="Rubik"/>
              </a:rPr>
              <a:t> </a:t>
            </a:r>
            <a:r>
              <a:rPr lang="en-US" dirty="0" err="1">
                <a:latin typeface="Rubik"/>
                <a:ea typeface="Rubik"/>
                <a:cs typeface="Rubik"/>
                <a:sym typeface="Rubik"/>
              </a:rPr>
              <a:t>berhasil</a:t>
            </a:r>
            <a:r>
              <a:rPr lang="en-US" dirty="0">
                <a:latin typeface="Rubik"/>
                <a:ea typeface="Rubik"/>
                <a:cs typeface="Rubik"/>
                <a:sym typeface="Rubik"/>
              </a:rPr>
              <a:t>, </a:t>
            </a:r>
            <a:r>
              <a:rPr lang="en-US" dirty="0" err="1">
                <a:latin typeface="Rubik"/>
                <a:ea typeface="Rubik"/>
                <a:cs typeface="Rubik"/>
                <a:sym typeface="Rubik"/>
              </a:rPr>
              <a:t>akan</a:t>
            </a:r>
            <a:r>
              <a:rPr lang="en-US" dirty="0">
                <a:latin typeface="Rubik"/>
                <a:ea typeface="Rubik"/>
                <a:cs typeface="Rubik"/>
                <a:sym typeface="Rubik"/>
              </a:rPr>
              <a:t> </a:t>
            </a:r>
            <a:r>
              <a:rPr lang="en-US" dirty="0" err="1">
                <a:latin typeface="Rubik"/>
                <a:ea typeface="Rubik"/>
                <a:cs typeface="Rubik"/>
                <a:sym typeface="Rubik"/>
              </a:rPr>
              <a:t>muncul</a:t>
            </a:r>
            <a:r>
              <a:rPr lang="en-US" dirty="0">
                <a:latin typeface="Rubik"/>
                <a:ea typeface="Rubik"/>
                <a:cs typeface="Rubik"/>
                <a:sym typeface="Rubik"/>
              </a:rPr>
              <a:t> </a:t>
            </a:r>
            <a:r>
              <a:rPr lang="en-US" dirty="0" err="1">
                <a:latin typeface="Rubik"/>
                <a:ea typeface="Rubik"/>
                <a:cs typeface="Rubik"/>
                <a:sym typeface="Rubik"/>
              </a:rPr>
              <a:t>tampilan</a:t>
            </a:r>
            <a:r>
              <a:rPr lang="en-US" dirty="0">
                <a:latin typeface="Rubik"/>
                <a:ea typeface="Rubik"/>
                <a:cs typeface="Rubik"/>
                <a:sym typeface="Rubik"/>
              </a:rPr>
              <a:t> </a:t>
            </a:r>
            <a:r>
              <a:rPr lang="en-US" dirty="0" err="1">
                <a:latin typeface="Rubik"/>
                <a:ea typeface="Rubik"/>
                <a:cs typeface="Rubik"/>
                <a:sym typeface="Rubik"/>
              </a:rPr>
              <a:t>berikut</a:t>
            </a:r>
            <a:r>
              <a:rPr lang="en-US" dirty="0">
                <a:latin typeface="Rubik"/>
                <a:ea typeface="Rubik"/>
                <a:cs typeface="Rubik"/>
                <a:sym typeface="Rubik"/>
              </a:rPr>
              <a:t>.</a:t>
            </a:r>
            <a:endParaRPr dirty="0">
              <a:latin typeface="Rubik"/>
              <a:ea typeface="Rubik"/>
              <a:cs typeface="Rubik"/>
              <a:sym typeface="Rubik"/>
            </a:endParaRPr>
          </a:p>
        </p:txBody>
      </p:sp>
      <p:sp>
        <p:nvSpPr>
          <p:cNvPr id="8" name="Rectangle 7">
            <a:extLst>
              <a:ext uri="{FF2B5EF4-FFF2-40B4-BE49-F238E27FC236}">
                <a16:creationId xmlns:a16="http://schemas.microsoft.com/office/drawing/2014/main" id="{5F3DFE92-1490-459A-8945-D5EB11A4B6D3}"/>
              </a:ext>
            </a:extLst>
          </p:cNvPr>
          <p:cNvSpPr/>
          <p:nvPr/>
        </p:nvSpPr>
        <p:spPr>
          <a:xfrm>
            <a:off x="5481078" y="4211838"/>
            <a:ext cx="1037465" cy="307777"/>
          </a:xfrm>
          <a:prstGeom prst="rect">
            <a:avLst/>
          </a:prstGeom>
        </p:spPr>
        <p:txBody>
          <a:bodyPr wrap="none">
            <a:spAutoFit/>
          </a:bodyPr>
          <a:lstStyle/>
          <a:p>
            <a:pPr algn="ctr"/>
            <a:r>
              <a:rPr lang="en-US" dirty="0">
                <a:latin typeface="Rubik"/>
                <a:ea typeface="Rubik"/>
                <a:cs typeface="Rubik"/>
                <a:sym typeface="Rubik"/>
              </a:rPr>
              <a:t>Gambar 3.</a:t>
            </a:r>
            <a:endParaRPr lang="en-US" dirty="0"/>
          </a:p>
        </p:txBody>
      </p:sp>
    </p:spTree>
    <p:extLst>
      <p:ext uri="{BB962C8B-B14F-4D97-AF65-F5344CB8AC3E}">
        <p14:creationId xmlns:p14="http://schemas.microsoft.com/office/powerpoint/2010/main" val="1516022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85625"/>
            <a:ext cx="6977100" cy="553968"/>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rtl="0">
              <a:spcBef>
                <a:spcPts val="0"/>
              </a:spcBef>
              <a:spcAft>
                <a:spcPts val="0"/>
              </a:spcAft>
              <a:buNone/>
            </a:pPr>
            <a:r>
              <a:rPr lang="en" sz="2400" b="1" dirty="0">
                <a:latin typeface="Rubik"/>
                <a:ea typeface="Rubik"/>
                <a:cs typeface="Rubik"/>
                <a:sym typeface="Rubik"/>
              </a:rPr>
              <a:t>1. </a:t>
            </a:r>
            <a:r>
              <a:rPr lang="en-US" sz="2400" b="1" dirty="0">
                <a:latin typeface="Rubik"/>
                <a:ea typeface="Rubik"/>
                <a:cs typeface="Rubik"/>
                <a:sym typeface="Rubik"/>
              </a:rPr>
              <a:t>Restore Database (4)</a:t>
            </a:r>
            <a:endParaRPr sz="24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6" name="Google Shape;106;p17"/>
          <p:cNvSpPr txBox="1"/>
          <p:nvPr/>
        </p:nvSpPr>
        <p:spPr>
          <a:xfrm>
            <a:off x="340500" y="1509936"/>
            <a:ext cx="2741367" cy="2123628"/>
          </a:xfrm>
          <a:prstGeom prst="rect">
            <a:avLst/>
          </a:prstGeom>
          <a:noFill/>
          <a:ln>
            <a:noFill/>
          </a:ln>
        </p:spPr>
        <p:txBody>
          <a:bodyPr spcFirstLastPara="1" wrap="square" lIns="91425" tIns="91425" rIns="91425" bIns="91425" anchor="t" anchorCtr="0">
            <a:spAutoFit/>
          </a:bodyPr>
          <a:lstStyle/>
          <a:p>
            <a:pPr lvl="0" algn="just"/>
            <a:r>
              <a:rPr lang="en-US" dirty="0" err="1">
                <a:latin typeface="Rubik"/>
                <a:ea typeface="Rubik"/>
                <a:cs typeface="Rubik"/>
                <a:sym typeface="Rubik"/>
              </a:rPr>
              <a:t>Berikut</a:t>
            </a:r>
            <a:r>
              <a:rPr lang="en-US" dirty="0">
                <a:latin typeface="Rubik"/>
                <a:ea typeface="Rubik"/>
                <a:cs typeface="Rubik"/>
                <a:sym typeface="Rubik"/>
              </a:rPr>
              <a:t> </a:t>
            </a:r>
            <a:r>
              <a:rPr lang="en-US" dirty="0" err="1">
                <a:latin typeface="Rubik"/>
                <a:ea typeface="Rubik"/>
                <a:cs typeface="Rubik"/>
                <a:sym typeface="Rubik"/>
              </a:rPr>
              <a:t>ini</a:t>
            </a:r>
            <a:r>
              <a:rPr lang="en-US" dirty="0">
                <a:latin typeface="Rubik"/>
                <a:ea typeface="Rubik"/>
                <a:cs typeface="Rubik"/>
                <a:sym typeface="Rubik"/>
              </a:rPr>
              <a:t> </a:t>
            </a:r>
            <a:r>
              <a:rPr lang="en-US" dirty="0" err="1">
                <a:latin typeface="Rubik"/>
                <a:ea typeface="Rubik"/>
                <a:cs typeface="Rubik"/>
                <a:sym typeface="Rubik"/>
              </a:rPr>
              <a:t>tampilan</a:t>
            </a:r>
            <a:r>
              <a:rPr lang="en-US" dirty="0">
                <a:latin typeface="Rubik"/>
                <a:ea typeface="Rubik"/>
                <a:cs typeface="Rubik"/>
                <a:sym typeface="Rubik"/>
              </a:rPr>
              <a:t> Entity Relationship Diagram (ERD). </a:t>
            </a:r>
            <a:r>
              <a:rPr lang="en-US" dirty="0" err="1">
                <a:latin typeface="Rubik"/>
                <a:ea typeface="Rubik"/>
                <a:cs typeface="Rubik"/>
                <a:sym typeface="Rubik"/>
              </a:rPr>
              <a:t>Terdapat</a:t>
            </a:r>
            <a:r>
              <a:rPr lang="en-US" dirty="0">
                <a:latin typeface="Rubik"/>
                <a:ea typeface="Rubik"/>
                <a:cs typeface="Rubik"/>
                <a:sym typeface="Rubik"/>
              </a:rPr>
              <a:t> </a:t>
            </a:r>
            <a:r>
              <a:rPr lang="en-US" b="1" dirty="0">
                <a:latin typeface="Rubik"/>
                <a:ea typeface="Rubik"/>
                <a:cs typeface="Rubik"/>
                <a:sym typeface="Rubik"/>
              </a:rPr>
              <a:t>3 </a:t>
            </a:r>
            <a:r>
              <a:rPr lang="en-US" b="1" dirty="0" err="1">
                <a:latin typeface="Rubik"/>
                <a:ea typeface="Rubik"/>
                <a:cs typeface="Rubik"/>
                <a:sym typeface="Rubik"/>
              </a:rPr>
              <a:t>tabel</a:t>
            </a:r>
            <a:r>
              <a:rPr lang="en-US" b="1" dirty="0">
                <a:latin typeface="Rubik"/>
                <a:ea typeface="Rubik"/>
                <a:cs typeface="Rubik"/>
                <a:sym typeface="Rubik"/>
              </a:rPr>
              <a:t> master :</a:t>
            </a:r>
          </a:p>
          <a:p>
            <a:pPr marL="342900" lvl="0" indent="-342900" algn="just">
              <a:buAutoNum type="arabicPeriod"/>
            </a:pPr>
            <a:r>
              <a:rPr lang="en-US" dirty="0">
                <a:latin typeface="Rubik"/>
                <a:ea typeface="Rubik"/>
                <a:cs typeface="Rubik"/>
                <a:sym typeface="Rubik"/>
              </a:rPr>
              <a:t>customer</a:t>
            </a:r>
          </a:p>
          <a:p>
            <a:pPr marL="342900" lvl="0" indent="-342900" algn="just">
              <a:buAutoNum type="arabicPeriod"/>
            </a:pPr>
            <a:r>
              <a:rPr lang="en-US" dirty="0">
                <a:latin typeface="Rubik"/>
                <a:ea typeface="Rubik"/>
                <a:cs typeface="Rubik"/>
                <a:sym typeface="Rubik"/>
              </a:rPr>
              <a:t>product</a:t>
            </a:r>
          </a:p>
          <a:p>
            <a:pPr marL="342900" lvl="0" indent="-342900" algn="just">
              <a:buAutoNum type="arabicPeriod"/>
            </a:pPr>
            <a:r>
              <a:rPr lang="en-US" dirty="0" err="1">
                <a:latin typeface="Rubik"/>
                <a:ea typeface="Rubik"/>
                <a:cs typeface="Rubik"/>
                <a:sym typeface="Rubik"/>
              </a:rPr>
              <a:t>status_order</a:t>
            </a:r>
            <a:endParaRPr lang="en-US" dirty="0">
              <a:latin typeface="Rubik"/>
              <a:ea typeface="Rubik"/>
              <a:cs typeface="Rubik"/>
              <a:sym typeface="Rubik"/>
            </a:endParaRPr>
          </a:p>
          <a:p>
            <a:pPr lvl="0"/>
            <a:endParaRPr lang="en-US" b="1" dirty="0">
              <a:latin typeface="Rubik"/>
              <a:ea typeface="Rubik"/>
              <a:cs typeface="Rubik"/>
              <a:sym typeface="Rubik"/>
            </a:endParaRPr>
          </a:p>
          <a:p>
            <a:pPr lvl="0"/>
            <a:r>
              <a:rPr lang="en-US" b="1" dirty="0">
                <a:latin typeface="Rubik"/>
                <a:ea typeface="Rubik"/>
                <a:cs typeface="Rubik"/>
                <a:sym typeface="Rubik"/>
              </a:rPr>
              <a:t>dan 1 </a:t>
            </a:r>
            <a:r>
              <a:rPr lang="en-US" b="1" dirty="0" err="1">
                <a:latin typeface="Rubik"/>
                <a:ea typeface="Rubik"/>
                <a:cs typeface="Rubik"/>
                <a:sym typeface="Rubik"/>
              </a:rPr>
              <a:t>tabel</a:t>
            </a:r>
            <a:r>
              <a:rPr lang="en-US" b="1" dirty="0">
                <a:latin typeface="Rubik"/>
                <a:ea typeface="Rubik"/>
                <a:cs typeface="Rubik"/>
                <a:sym typeface="Rubik"/>
              </a:rPr>
              <a:t> </a:t>
            </a:r>
            <a:r>
              <a:rPr lang="en-US" b="1" dirty="0" err="1">
                <a:latin typeface="Rubik"/>
                <a:ea typeface="Rubik"/>
                <a:cs typeface="Rubik"/>
                <a:sym typeface="Rubik"/>
              </a:rPr>
              <a:t>transaksi</a:t>
            </a:r>
            <a:r>
              <a:rPr lang="en-US" b="1" dirty="0">
                <a:latin typeface="Rubik"/>
                <a:ea typeface="Rubik"/>
                <a:cs typeface="Rubik"/>
                <a:sym typeface="Rubik"/>
              </a:rPr>
              <a:t> : </a:t>
            </a:r>
            <a:r>
              <a:rPr lang="en-US" dirty="0" err="1">
                <a:latin typeface="Rubik"/>
                <a:ea typeface="Rubik"/>
                <a:cs typeface="Rubik"/>
                <a:sym typeface="Rubik"/>
              </a:rPr>
              <a:t>sales_order</a:t>
            </a:r>
            <a:endParaRPr b="1" dirty="0">
              <a:latin typeface="Rubik"/>
              <a:ea typeface="Rubik"/>
              <a:cs typeface="Rubik"/>
              <a:sym typeface="Rubik"/>
            </a:endParaRPr>
          </a:p>
        </p:txBody>
      </p:sp>
      <p:pic>
        <p:nvPicPr>
          <p:cNvPr id="4" name="Picture 3">
            <a:extLst>
              <a:ext uri="{FF2B5EF4-FFF2-40B4-BE49-F238E27FC236}">
                <a16:creationId xmlns:a16="http://schemas.microsoft.com/office/drawing/2014/main" id="{6187BD57-B846-4A90-B73E-5C690B7B656B}"/>
              </a:ext>
            </a:extLst>
          </p:cNvPr>
          <p:cNvPicPr>
            <a:picLocks noChangeAspect="1"/>
          </p:cNvPicPr>
          <p:nvPr/>
        </p:nvPicPr>
        <p:blipFill>
          <a:blip r:embed="rId5"/>
          <a:stretch>
            <a:fillRect/>
          </a:stretch>
        </p:blipFill>
        <p:spPr>
          <a:xfrm>
            <a:off x="3196126" y="1231867"/>
            <a:ext cx="5646610" cy="2658006"/>
          </a:xfrm>
          <a:prstGeom prst="rect">
            <a:avLst/>
          </a:prstGeom>
        </p:spPr>
      </p:pic>
      <p:sp>
        <p:nvSpPr>
          <p:cNvPr id="9" name="Rectangle 8">
            <a:extLst>
              <a:ext uri="{FF2B5EF4-FFF2-40B4-BE49-F238E27FC236}">
                <a16:creationId xmlns:a16="http://schemas.microsoft.com/office/drawing/2014/main" id="{9ECD1B1E-BAED-4AA8-84DA-E491D90A16FC}"/>
              </a:ext>
            </a:extLst>
          </p:cNvPr>
          <p:cNvSpPr/>
          <p:nvPr/>
        </p:nvSpPr>
        <p:spPr>
          <a:xfrm>
            <a:off x="3886899" y="4211838"/>
            <a:ext cx="4225837" cy="307777"/>
          </a:xfrm>
          <a:prstGeom prst="rect">
            <a:avLst/>
          </a:prstGeom>
        </p:spPr>
        <p:txBody>
          <a:bodyPr wrap="none">
            <a:spAutoFit/>
          </a:bodyPr>
          <a:lstStyle/>
          <a:p>
            <a:pPr algn="ctr"/>
            <a:r>
              <a:rPr lang="en-US" dirty="0">
                <a:latin typeface="Rubik"/>
                <a:ea typeface="Rubik"/>
                <a:cs typeface="Rubik"/>
                <a:sym typeface="Rubik"/>
              </a:rPr>
              <a:t>Gambar 4. </a:t>
            </a:r>
            <a:r>
              <a:rPr lang="en-US" dirty="0" err="1">
                <a:latin typeface="Rubik"/>
                <a:ea typeface="Rubik"/>
                <a:cs typeface="Rubik"/>
                <a:sym typeface="Rubik"/>
              </a:rPr>
              <a:t>Tampilan</a:t>
            </a:r>
            <a:r>
              <a:rPr lang="en-US" dirty="0">
                <a:latin typeface="Rubik"/>
                <a:ea typeface="Rubik"/>
                <a:cs typeface="Rubik"/>
                <a:sym typeface="Rubik"/>
              </a:rPr>
              <a:t> ERD </a:t>
            </a:r>
            <a:r>
              <a:rPr lang="en-US" dirty="0" err="1">
                <a:latin typeface="Rubik"/>
                <a:ea typeface="Rubik"/>
                <a:cs typeface="Rubik"/>
                <a:sym typeface="Rubik"/>
              </a:rPr>
              <a:t>dari</a:t>
            </a:r>
            <a:r>
              <a:rPr lang="en-US" dirty="0">
                <a:latin typeface="Rubik"/>
                <a:ea typeface="Rubik"/>
                <a:cs typeface="Rubik"/>
                <a:sym typeface="Rubik"/>
              </a:rPr>
              <a:t> database </a:t>
            </a:r>
            <a:r>
              <a:rPr lang="en-US" dirty="0" err="1">
                <a:latin typeface="Rubik"/>
                <a:ea typeface="Rubik"/>
                <a:cs typeface="Rubik"/>
                <a:sym typeface="Rubik"/>
              </a:rPr>
              <a:t>Stagging</a:t>
            </a:r>
            <a:endParaRPr lang="en-US" dirty="0"/>
          </a:p>
        </p:txBody>
      </p:sp>
    </p:spTree>
    <p:extLst>
      <p:ext uri="{BB962C8B-B14F-4D97-AF65-F5344CB8AC3E}">
        <p14:creationId xmlns:p14="http://schemas.microsoft.com/office/powerpoint/2010/main" val="3438032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7"/>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104" name="Google Shape;104;p17"/>
          <p:cNvSpPr txBox="1"/>
          <p:nvPr/>
        </p:nvSpPr>
        <p:spPr>
          <a:xfrm>
            <a:off x="340500" y="1479158"/>
            <a:ext cx="8463000" cy="2185183"/>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Rubik"/>
                <a:ea typeface="Rubik"/>
                <a:cs typeface="Rubik"/>
                <a:sym typeface="Rubik"/>
              </a:rPr>
              <a:t>2</a:t>
            </a:r>
          </a:p>
          <a:p>
            <a:pPr lvl="0" algn="ctr"/>
            <a:r>
              <a:rPr lang="en-US" sz="4000" b="1" dirty="0" err="1">
                <a:latin typeface="Rubik"/>
                <a:ea typeface="Rubik"/>
                <a:cs typeface="Rubik"/>
                <a:sym typeface="Rubik"/>
              </a:rPr>
              <a:t>Membuat</a:t>
            </a:r>
            <a:r>
              <a:rPr lang="en-US" sz="4000" b="1" dirty="0">
                <a:latin typeface="Rubik"/>
                <a:ea typeface="Rubik"/>
                <a:cs typeface="Rubik"/>
                <a:sym typeface="Rubik"/>
              </a:rPr>
              <a:t> </a:t>
            </a:r>
            <a:r>
              <a:rPr lang="en-US" sz="4000" b="1" dirty="0" err="1">
                <a:latin typeface="Rubik"/>
                <a:ea typeface="Rubik"/>
                <a:cs typeface="Rubik"/>
                <a:sym typeface="Rubik"/>
              </a:rPr>
              <a:t>Tabel</a:t>
            </a:r>
            <a:r>
              <a:rPr lang="en-US" sz="4000" b="1" dirty="0">
                <a:latin typeface="Rubik"/>
                <a:ea typeface="Rubik"/>
                <a:cs typeface="Rubik"/>
                <a:sym typeface="Rubik"/>
              </a:rPr>
              <a:t> Dimension dan Fact untuk </a:t>
            </a:r>
            <a:r>
              <a:rPr lang="en-US" sz="4000" b="1" dirty="0" err="1">
                <a:latin typeface="Rubik"/>
                <a:ea typeface="Rubik"/>
                <a:cs typeface="Rubik"/>
                <a:sym typeface="Rubik"/>
              </a:rPr>
              <a:t>DWH_Project</a:t>
            </a:r>
            <a:endParaRPr sz="4000" b="1" dirty="0">
              <a:latin typeface="Rubik"/>
              <a:ea typeface="Rubik"/>
              <a:cs typeface="Rubik"/>
              <a:sym typeface="Rubik"/>
            </a:endParaRPr>
          </a:p>
        </p:txBody>
      </p:sp>
      <p:pic>
        <p:nvPicPr>
          <p:cNvPr id="105" name="Google Shape;105;p17"/>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Tree>
    <p:extLst>
      <p:ext uri="{BB962C8B-B14F-4D97-AF65-F5344CB8AC3E}">
        <p14:creationId xmlns:p14="http://schemas.microsoft.com/office/powerpoint/2010/main" val="18004996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TotalTime>
  <Words>907</Words>
  <Application>Microsoft Office PowerPoint</Application>
  <PresentationFormat>On-screen Show (16:9)</PresentationFormat>
  <Paragraphs>110</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Rubik Light</vt:lpstr>
      <vt:lpstr>Rubik Medium</vt:lpstr>
      <vt:lpstr>Rubik SemiBold</vt:lpstr>
      <vt:lpstr>Rubik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Nova Zidane Ibrahim</cp:lastModifiedBy>
  <cp:revision>23</cp:revision>
  <dcterms:modified xsi:type="dcterms:W3CDTF">2023-12-04T13:55:09Z</dcterms:modified>
</cp:coreProperties>
</file>